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7" r:id="rId2"/>
    <p:sldId id="278" r:id="rId3"/>
    <p:sldId id="258" r:id="rId4"/>
    <p:sldId id="282" r:id="rId5"/>
    <p:sldId id="259" r:id="rId6"/>
    <p:sldId id="279" r:id="rId7"/>
    <p:sldId id="280" r:id="rId8"/>
    <p:sldId id="257" r:id="rId9"/>
    <p:sldId id="256" r:id="rId10"/>
    <p:sldId id="269" r:id="rId11"/>
    <p:sldId id="261" r:id="rId12"/>
    <p:sldId id="267" r:id="rId13"/>
    <p:sldId id="264" r:id="rId14"/>
    <p:sldId id="268" r:id="rId15"/>
    <p:sldId id="276" r:id="rId16"/>
    <p:sldId id="281" r:id="rId17"/>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FF3399"/>
    <a:srgbClr val="FF0066"/>
    <a:srgbClr val="4E8827"/>
    <a:srgbClr val="AA72D4"/>
    <a:srgbClr val="9954CC"/>
    <a:srgbClr val="FF6969"/>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08E6452-5CD7-495A-BF19-87EA2730B5C6}" type="datetimeFigureOut">
              <a:rPr lang="en-GB" smtClean="0"/>
              <a:t>16/06/2020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6009EB9-81FF-4968-BEFE-F452B5731EAE}" type="slidenum">
              <a:rPr lang="en-GB" smtClean="0"/>
              <a:t>‹#›</a:t>
            </a:fld>
            <a:endParaRPr lang="en-GB"/>
          </a:p>
        </p:txBody>
      </p:sp>
    </p:spTree>
    <p:extLst>
      <p:ext uri="{BB962C8B-B14F-4D97-AF65-F5344CB8AC3E}">
        <p14:creationId xmlns:p14="http://schemas.microsoft.com/office/powerpoint/2010/main" val="75774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3D313BE4-6F72-4DC1-A91B-AD61DAA17E23}"/>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F97B3624-D541-4DCB-9A9A-986DF5B5996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301FFB68-FD6A-4C56-9682-7F1C0DEF6834}"/>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BB059121-FB1B-4ED5-9670-47D65165B8A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8A2EB51D-92EB-48A3-B677-D1F3372C1F05}"/>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72BA2242-01F9-4965-A1F2-F99A38DD28B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01A348B7-F7D3-4EA6-B3C0-8A30E983F1BD}"/>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9EFE4052-1369-4BDF-A4D0-DB042DFD6811}"/>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24748B94-5982-4BAF-81DD-853D2E24AC75}"/>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a:extLst>
              <a:ext uri="{FF2B5EF4-FFF2-40B4-BE49-F238E27FC236}">
                <a16:creationId xmlns:a16="http://schemas.microsoft.com/office/drawing/2014/main" id="{A1192931-52F4-49CF-90BE-11AF9CC8CBD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0F039E-2417-44D4-AD28-84A8E6635BD9}"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314383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F039E-2417-44D4-AD28-84A8E6635BD9}"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266922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F039E-2417-44D4-AD28-84A8E6635BD9}"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42274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F039E-2417-44D4-AD28-84A8E6635BD9}"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26639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0F039E-2417-44D4-AD28-84A8E6635BD9}"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251883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0F039E-2417-44D4-AD28-84A8E6635BD9}"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200029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F039E-2417-44D4-AD28-84A8E6635BD9}"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38736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F039E-2417-44D4-AD28-84A8E6635BD9}"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68677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F039E-2417-44D4-AD28-84A8E6635BD9}"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323042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90F039E-2417-44D4-AD28-84A8E6635BD9}"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86651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490F039E-2417-44D4-AD28-84A8E6635BD9}"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5B263-A51C-443C-8DB3-102156D3F781}" type="slidenum">
              <a:rPr lang="en-GB" smtClean="0"/>
              <a:t>‹#›</a:t>
            </a:fld>
            <a:endParaRPr lang="en-GB"/>
          </a:p>
        </p:txBody>
      </p:sp>
    </p:spTree>
    <p:extLst>
      <p:ext uri="{BB962C8B-B14F-4D97-AF65-F5344CB8AC3E}">
        <p14:creationId xmlns:p14="http://schemas.microsoft.com/office/powerpoint/2010/main" val="9887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490F039E-2417-44D4-AD28-84A8E6635BD9}" type="datetimeFigureOut">
              <a:rPr lang="en-GB" smtClean="0"/>
              <a:t>16/06/2020</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7AC5B263-A51C-443C-8DB3-102156D3F781}" type="slidenum">
              <a:rPr lang="en-GB" smtClean="0"/>
              <a:t>‹#›</a:t>
            </a:fld>
            <a:endParaRPr lang="en-GB"/>
          </a:p>
        </p:txBody>
      </p:sp>
    </p:spTree>
    <p:extLst>
      <p:ext uri="{BB962C8B-B14F-4D97-AF65-F5344CB8AC3E}">
        <p14:creationId xmlns:p14="http://schemas.microsoft.com/office/powerpoint/2010/main" val="902238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euk.com/care-homes/cavell-court-cringleford/news/championing-dignity-in-health-and-social-care?msclkid=188951b9efb91a6f81f00f511d950601&amp;utm_source=bing&amp;utm_medium=cpc&amp;utm_campaign=Cavell%20Court%20-%20DSA%20-%20National&amp;utm_term=cavell-court&amp;utm_content=Cavell%20Court%20-%20DSA%20-%20National" TargetMode="External"/><Relationship Id="rId2" Type="http://schemas.openxmlformats.org/officeDocument/2006/relationships/hyperlink" Target="https://qualifications.pearson.com/en/qualifications/btec-nationals/health-and-social-care-2016.html" TargetMode="Externa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hse.gov.uk/healthservices/link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62" y="0"/>
            <a:ext cx="11455807" cy="96012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4" name="Title 3">
            <a:extLst>
              <a:ext uri="{FF2B5EF4-FFF2-40B4-BE49-F238E27FC236}">
                <a16:creationId xmlns:a16="http://schemas.microsoft.com/office/drawing/2014/main" id="{99787361-D896-4ACB-8E62-9F2E953F5E03}"/>
              </a:ext>
            </a:extLst>
          </p:cNvPr>
          <p:cNvSpPr>
            <a:spLocks noGrp="1"/>
          </p:cNvSpPr>
          <p:nvPr>
            <p:ph type="ctrTitle"/>
          </p:nvPr>
        </p:nvSpPr>
        <p:spPr>
          <a:xfrm>
            <a:off x="3197636" y="2861128"/>
            <a:ext cx="6410454" cy="2843477"/>
          </a:xfrm>
        </p:spPr>
        <p:txBody>
          <a:bodyPr>
            <a:normAutofit/>
          </a:bodyPr>
          <a:lstStyle/>
          <a:p>
            <a:r>
              <a:rPr lang="en-US" sz="4600">
                <a:solidFill>
                  <a:srgbClr val="FFFFFF"/>
                </a:solidFill>
              </a:rPr>
              <a:t>Pearson BTEC Level 3 National Extended Certificate in Health and Social Care</a:t>
            </a:r>
            <a:endParaRPr lang="en-GB" sz="4600">
              <a:solidFill>
                <a:srgbClr val="FFFFFF"/>
              </a:solidFill>
            </a:endParaRPr>
          </a:p>
        </p:txBody>
      </p:sp>
      <p:sp>
        <p:nvSpPr>
          <p:cNvPr id="5" name="Subtitle 4">
            <a:extLst>
              <a:ext uri="{FF2B5EF4-FFF2-40B4-BE49-F238E27FC236}">
                <a16:creationId xmlns:a16="http://schemas.microsoft.com/office/drawing/2014/main" id="{B7627E02-A489-4155-AFC7-21B35A90FB4E}"/>
              </a:ext>
            </a:extLst>
          </p:cNvPr>
          <p:cNvSpPr>
            <a:spLocks noGrp="1"/>
          </p:cNvSpPr>
          <p:nvPr>
            <p:ph type="subTitle" idx="1"/>
          </p:nvPr>
        </p:nvSpPr>
        <p:spPr>
          <a:xfrm>
            <a:off x="3197636" y="5704605"/>
            <a:ext cx="6410454" cy="954910"/>
          </a:xfrm>
        </p:spPr>
        <p:txBody>
          <a:bodyPr>
            <a:normAutofit/>
          </a:bodyPr>
          <a:lstStyle/>
          <a:p>
            <a:endParaRPr lang="en-GB" dirty="0">
              <a:solidFill>
                <a:srgbClr val="FFFFFF"/>
              </a:solidFill>
            </a:endParaRPr>
          </a:p>
        </p:txBody>
      </p:sp>
    </p:spTree>
    <p:extLst>
      <p:ext uri="{BB962C8B-B14F-4D97-AF65-F5344CB8AC3E}">
        <p14:creationId xmlns:p14="http://schemas.microsoft.com/office/powerpoint/2010/main" val="105587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BFC3C184-9EFC-432C-A9CB-668C1D28F2D1}"/>
              </a:ext>
            </a:extLst>
          </p:cNvPr>
          <p:cNvSpPr txBox="1">
            <a:spLocks noChangeArrowheads="1"/>
          </p:cNvSpPr>
          <p:nvPr/>
        </p:nvSpPr>
        <p:spPr bwMode="auto">
          <a:xfrm>
            <a:off x="1166814" y="1055688"/>
            <a:ext cx="10892472"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9pPr>
          </a:lstStyle>
          <a:p>
            <a:pPr>
              <a:lnSpc>
                <a:spcPct val="90000"/>
              </a:lnSpc>
            </a:pPr>
            <a:r>
              <a:rPr lang="en-GB" altLang="en-US" sz="5040" b="1">
                <a:solidFill>
                  <a:srgbClr val="006666"/>
                </a:solidFill>
              </a:rPr>
              <a:t>Health and Social Care Services</a:t>
            </a:r>
          </a:p>
        </p:txBody>
      </p:sp>
      <p:sp>
        <p:nvSpPr>
          <p:cNvPr id="7170" name="Text Box 2">
            <a:extLst>
              <a:ext uri="{FF2B5EF4-FFF2-40B4-BE49-F238E27FC236}">
                <a16:creationId xmlns:a16="http://schemas.microsoft.com/office/drawing/2014/main" id="{20F86BA7-6432-44F2-A52F-DEB915E006D7}"/>
              </a:ext>
            </a:extLst>
          </p:cNvPr>
          <p:cNvSpPr txBox="1">
            <a:spLocks noChangeArrowheads="1"/>
          </p:cNvSpPr>
          <p:nvPr/>
        </p:nvSpPr>
        <p:spPr bwMode="auto">
          <a:xfrm>
            <a:off x="1173481" y="3307081"/>
            <a:ext cx="10770235" cy="521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9pPr>
          </a:lstStyle>
          <a:p>
            <a:pPr>
              <a:spcBef>
                <a:spcPts val="840"/>
              </a:spcBef>
              <a:buClr>
                <a:srgbClr val="003366"/>
              </a:buClr>
              <a:buSzPct val="75000"/>
              <a:buFont typeface="Garamond" panose="02020404030301010803" pitchFamily="18" charset="0"/>
              <a:buChar char="•"/>
            </a:pPr>
            <a:r>
              <a:rPr lang="en-GB" altLang="en-US" sz="3360"/>
              <a:t>How many examples of health and social care services can you name?</a:t>
            </a:r>
          </a:p>
          <a:p>
            <a:pPr>
              <a:spcBef>
                <a:spcPts val="840"/>
              </a:spcBef>
            </a:pPr>
            <a:r>
              <a:rPr lang="en-GB" altLang="en-US" sz="3360"/>
              <a:t>  </a:t>
            </a:r>
          </a:p>
          <a:p>
            <a:pPr>
              <a:spcBef>
                <a:spcPts val="840"/>
              </a:spcBef>
            </a:pPr>
            <a:r>
              <a:rPr lang="en-GB" altLang="en-US" sz="3360"/>
              <a:t>Think about your local area, or the journey to school</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D028B59F-9A9C-45D6-92C5-47BBDA744EC8}"/>
              </a:ext>
            </a:extLst>
          </p:cNvPr>
          <p:cNvSpPr txBox="1">
            <a:spLocks noChangeArrowheads="1"/>
          </p:cNvSpPr>
          <p:nvPr/>
        </p:nvSpPr>
        <p:spPr bwMode="auto">
          <a:xfrm>
            <a:off x="1166814" y="1055688"/>
            <a:ext cx="10892472"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9pPr>
          </a:lstStyle>
          <a:p>
            <a:pPr>
              <a:lnSpc>
                <a:spcPct val="90000"/>
              </a:lnSpc>
            </a:pPr>
            <a:r>
              <a:rPr lang="en-GB" altLang="en-US" sz="5040" b="1">
                <a:solidFill>
                  <a:srgbClr val="006666"/>
                </a:solidFill>
              </a:rPr>
              <a:t>Health and Social Care Services</a:t>
            </a:r>
          </a:p>
        </p:txBody>
      </p:sp>
      <p:sp>
        <p:nvSpPr>
          <p:cNvPr id="9218" name="Text Box 2">
            <a:extLst>
              <a:ext uri="{FF2B5EF4-FFF2-40B4-BE49-F238E27FC236}">
                <a16:creationId xmlns:a16="http://schemas.microsoft.com/office/drawing/2014/main" id="{203DED8A-3628-4535-8617-DF3ED66BD812}"/>
              </a:ext>
            </a:extLst>
          </p:cNvPr>
          <p:cNvSpPr txBox="1">
            <a:spLocks noChangeArrowheads="1"/>
          </p:cNvSpPr>
          <p:nvPr/>
        </p:nvSpPr>
        <p:spPr bwMode="auto">
          <a:xfrm>
            <a:off x="1173481" y="3307081"/>
            <a:ext cx="10770235" cy="5213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9pPr>
          </a:lstStyle>
          <a:p>
            <a:pPr>
              <a:spcBef>
                <a:spcPts val="840"/>
              </a:spcBef>
              <a:buClr>
                <a:srgbClr val="003366"/>
              </a:buClr>
              <a:buSzPct val="75000"/>
              <a:buFont typeface="Garamond" panose="02020404030301010803" pitchFamily="18" charset="0"/>
              <a:buChar char="•"/>
            </a:pPr>
            <a:r>
              <a:rPr lang="en-GB" altLang="en-US" sz="3360"/>
              <a:t>How many examples of health and social care services can you name?</a:t>
            </a:r>
          </a:p>
          <a:p>
            <a:pPr>
              <a:spcBef>
                <a:spcPts val="840"/>
              </a:spcBef>
            </a:pPr>
            <a:r>
              <a:rPr lang="en-GB" altLang="en-US" sz="3360"/>
              <a:t>  </a:t>
            </a:r>
          </a:p>
          <a:p>
            <a:pPr>
              <a:spcBef>
                <a:spcPts val="840"/>
              </a:spcBef>
            </a:pPr>
            <a:r>
              <a:rPr lang="en-GB" altLang="en-US" sz="3360"/>
              <a:t>Think about your local area, or the journey to school</a:t>
            </a:r>
          </a:p>
          <a:p>
            <a:pPr>
              <a:spcBef>
                <a:spcPts val="840"/>
              </a:spcBef>
            </a:pPr>
            <a:endParaRPr lang="en-GB" altLang="en-US" sz="3360"/>
          </a:p>
          <a:p>
            <a:pPr>
              <a:spcBef>
                <a:spcPts val="840"/>
              </a:spcBef>
            </a:pPr>
            <a:endParaRPr lang="en-GB" altLang="en-US" sz="3360"/>
          </a:p>
        </p:txBody>
      </p:sp>
      <p:pic>
        <p:nvPicPr>
          <p:cNvPr id="9219" name="Picture 3">
            <a:extLst>
              <a:ext uri="{FF2B5EF4-FFF2-40B4-BE49-F238E27FC236}">
                <a16:creationId xmlns:a16="http://schemas.microsoft.com/office/drawing/2014/main" id="{8274CD30-CE34-496C-95FE-846A5296B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296" y="6211957"/>
            <a:ext cx="4047554" cy="25891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0" name="Picture 4">
            <a:extLst>
              <a:ext uri="{FF2B5EF4-FFF2-40B4-BE49-F238E27FC236}">
                <a16:creationId xmlns:a16="http://schemas.microsoft.com/office/drawing/2014/main" id="{5273DEB0-C37E-4C45-9702-20B120D5F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667" y="5707901"/>
            <a:ext cx="4545394" cy="30865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469" y="2480310"/>
            <a:ext cx="5320665" cy="464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3"/>
          <p:cNvSpPr/>
          <p:nvPr/>
        </p:nvSpPr>
        <p:spPr>
          <a:xfrm>
            <a:off x="4103847" y="1573530"/>
            <a:ext cx="5240655" cy="9067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520" b="1" dirty="0">
                <a:solidFill>
                  <a:schemeClr val="tx1"/>
                </a:solidFill>
              </a:rPr>
              <a:t>Jobs in Health and Social Care …. </a:t>
            </a:r>
          </a:p>
        </p:txBody>
      </p:sp>
      <p:cxnSp>
        <p:nvCxnSpPr>
          <p:cNvPr id="6" name="Straight Arrow Connector 5"/>
          <p:cNvCxnSpPr/>
          <p:nvPr/>
        </p:nvCxnSpPr>
        <p:spPr>
          <a:xfrm flipV="1">
            <a:off x="8316596" y="2280321"/>
            <a:ext cx="1604645" cy="1511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638858" y="4456113"/>
            <a:ext cx="14112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62222" y="5702658"/>
            <a:ext cx="1392397" cy="6811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25850" y="7058808"/>
            <a:ext cx="895391" cy="1170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872409" y="2306997"/>
            <a:ext cx="2666618" cy="1793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620331" y="4700590"/>
            <a:ext cx="1864675" cy="10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91398" y="6959123"/>
            <a:ext cx="2522538" cy="1022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24074" y="1746844"/>
            <a:ext cx="2620328" cy="52322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Psychologist</a:t>
            </a:r>
            <a:r>
              <a:rPr lang="en-GB" sz="2520" dirty="0"/>
              <a:t> </a:t>
            </a:r>
          </a:p>
        </p:txBody>
      </p:sp>
      <p:sp>
        <p:nvSpPr>
          <p:cNvPr id="20" name="TextBox 19"/>
          <p:cNvSpPr txBox="1">
            <a:spLocks noChangeArrowheads="1"/>
          </p:cNvSpPr>
          <p:nvPr/>
        </p:nvSpPr>
        <p:spPr bwMode="auto">
          <a:xfrm>
            <a:off x="142239" y="3710187"/>
            <a:ext cx="2369185" cy="125572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520" dirty="0"/>
              <a:t>Doctors/ Nurses/Surgeon/Paediatrician  </a:t>
            </a:r>
          </a:p>
        </p:txBody>
      </p:sp>
      <p:sp>
        <p:nvSpPr>
          <p:cNvPr id="21" name="TextBox 20"/>
          <p:cNvSpPr txBox="1">
            <a:spLocks noChangeArrowheads="1"/>
          </p:cNvSpPr>
          <p:nvPr/>
        </p:nvSpPr>
        <p:spPr bwMode="auto">
          <a:xfrm>
            <a:off x="157794" y="6511586"/>
            <a:ext cx="2320290" cy="480131"/>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520" dirty="0"/>
              <a:t>Nursery Nurse </a:t>
            </a:r>
          </a:p>
        </p:txBody>
      </p:sp>
      <p:sp>
        <p:nvSpPr>
          <p:cNvPr id="22" name="TextBox 21"/>
          <p:cNvSpPr txBox="1">
            <a:spLocks noChangeArrowheads="1"/>
          </p:cNvSpPr>
          <p:nvPr/>
        </p:nvSpPr>
        <p:spPr bwMode="auto">
          <a:xfrm>
            <a:off x="10625806" y="6871478"/>
            <a:ext cx="1914651" cy="1255728"/>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520" dirty="0"/>
              <a:t>Speech and language therapist </a:t>
            </a:r>
          </a:p>
        </p:txBody>
      </p:sp>
      <p:sp>
        <p:nvSpPr>
          <p:cNvPr id="23" name="TextBox 22"/>
          <p:cNvSpPr txBox="1">
            <a:spLocks noChangeArrowheads="1"/>
          </p:cNvSpPr>
          <p:nvPr/>
        </p:nvSpPr>
        <p:spPr bwMode="auto">
          <a:xfrm>
            <a:off x="10361781" y="3065897"/>
            <a:ext cx="2418080" cy="52322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Social workers</a:t>
            </a:r>
          </a:p>
        </p:txBody>
      </p:sp>
      <p:sp>
        <p:nvSpPr>
          <p:cNvPr id="24" name="TextBox 23"/>
          <p:cNvSpPr txBox="1">
            <a:spLocks noChangeArrowheads="1"/>
          </p:cNvSpPr>
          <p:nvPr/>
        </p:nvSpPr>
        <p:spPr bwMode="auto">
          <a:xfrm>
            <a:off x="10432415" y="6095762"/>
            <a:ext cx="2108042" cy="5232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Counsellor</a:t>
            </a:r>
            <a:r>
              <a:rPr lang="en-GB" sz="2520" dirty="0"/>
              <a:t> </a:t>
            </a:r>
          </a:p>
        </p:txBody>
      </p:sp>
      <p:cxnSp>
        <p:nvCxnSpPr>
          <p:cNvPr id="26" name="Straight Arrow Connector 25"/>
          <p:cNvCxnSpPr/>
          <p:nvPr/>
        </p:nvCxnSpPr>
        <p:spPr>
          <a:xfrm>
            <a:off x="8687183" y="5190260"/>
            <a:ext cx="1544098" cy="1211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0367962" y="5052853"/>
            <a:ext cx="2118043" cy="52322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Teachers</a:t>
            </a:r>
          </a:p>
        </p:txBody>
      </p:sp>
      <p:sp>
        <p:nvSpPr>
          <p:cNvPr id="28" name="TextBox 27"/>
          <p:cNvSpPr txBox="1">
            <a:spLocks noChangeArrowheads="1"/>
          </p:cNvSpPr>
          <p:nvPr/>
        </p:nvSpPr>
        <p:spPr bwMode="auto">
          <a:xfrm>
            <a:off x="10232390" y="3993833"/>
            <a:ext cx="2106930" cy="5232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Dentists</a:t>
            </a:r>
          </a:p>
        </p:txBody>
      </p:sp>
      <p:cxnSp>
        <p:nvCxnSpPr>
          <p:cNvPr id="30" name="Straight Arrow Connector 29"/>
          <p:cNvCxnSpPr/>
          <p:nvPr/>
        </p:nvCxnSpPr>
        <p:spPr>
          <a:xfrm flipH="1">
            <a:off x="2791462" y="5422094"/>
            <a:ext cx="1662429" cy="211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95629" y="5437930"/>
            <a:ext cx="1915795" cy="5232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sz="2800" dirty="0"/>
              <a:t>Pharmacist </a:t>
            </a:r>
          </a:p>
        </p:txBody>
      </p:sp>
      <p:sp>
        <p:nvSpPr>
          <p:cNvPr id="4096" name="TextBox 4095"/>
          <p:cNvSpPr txBox="1">
            <a:spLocks noChangeArrowheads="1"/>
          </p:cNvSpPr>
          <p:nvPr/>
        </p:nvSpPr>
        <p:spPr bwMode="auto">
          <a:xfrm>
            <a:off x="100008" y="2708795"/>
            <a:ext cx="2378076" cy="5232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Physiotherapy</a:t>
            </a:r>
          </a:p>
        </p:txBody>
      </p:sp>
      <p:cxnSp>
        <p:nvCxnSpPr>
          <p:cNvPr id="4100" name="Straight Arrow Connector 4099"/>
          <p:cNvCxnSpPr/>
          <p:nvPr/>
        </p:nvCxnSpPr>
        <p:spPr>
          <a:xfrm flipH="1" flipV="1">
            <a:off x="2553170" y="3225026"/>
            <a:ext cx="2234099" cy="1286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66048" y="955802"/>
            <a:ext cx="2521565" cy="5232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Health visitor </a:t>
            </a:r>
          </a:p>
        </p:txBody>
      </p:sp>
      <p:sp>
        <p:nvSpPr>
          <p:cNvPr id="3" name="TextBox 2"/>
          <p:cNvSpPr txBox="1">
            <a:spLocks noChangeArrowheads="1"/>
          </p:cNvSpPr>
          <p:nvPr/>
        </p:nvSpPr>
        <p:spPr bwMode="auto">
          <a:xfrm>
            <a:off x="9094989" y="8360355"/>
            <a:ext cx="2369185" cy="523220"/>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800" dirty="0"/>
              <a:t>Care Worker </a:t>
            </a:r>
          </a:p>
        </p:txBody>
      </p:sp>
      <p:cxnSp>
        <p:nvCxnSpPr>
          <p:cNvPr id="29" name="Straight Arrow Connector 28"/>
          <p:cNvCxnSpPr/>
          <p:nvPr/>
        </p:nvCxnSpPr>
        <p:spPr>
          <a:xfrm>
            <a:off x="9072787" y="6419378"/>
            <a:ext cx="1320318" cy="943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778194" y="7160882"/>
            <a:ext cx="0" cy="766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4485005" y="8028563"/>
            <a:ext cx="2108042" cy="867930"/>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sz="2520" dirty="0"/>
              <a:t>Occupational therapist  </a:t>
            </a:r>
          </a:p>
        </p:txBody>
      </p:sp>
      <p:cxnSp>
        <p:nvCxnSpPr>
          <p:cNvPr id="36" name="Straight Arrow Connector 35"/>
          <p:cNvCxnSpPr/>
          <p:nvPr/>
        </p:nvCxnSpPr>
        <p:spPr>
          <a:xfrm flipH="1">
            <a:off x="2553170" y="6592709"/>
            <a:ext cx="1109025" cy="191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293368" y="7576132"/>
            <a:ext cx="1915795" cy="86793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GB" sz="2520" dirty="0"/>
              <a:t>Speech Therapist </a:t>
            </a:r>
          </a:p>
        </p:txBody>
      </p:sp>
      <p:sp>
        <p:nvSpPr>
          <p:cNvPr id="40" name="TextBox 39"/>
          <p:cNvSpPr txBox="1"/>
          <p:nvPr/>
        </p:nvSpPr>
        <p:spPr>
          <a:xfrm>
            <a:off x="2553098" y="8015646"/>
            <a:ext cx="1612979" cy="867930"/>
          </a:xfrm>
          <a:prstGeom prst="rect">
            <a:avLst/>
          </a:prstGeom>
          <a:noFill/>
          <a:ln>
            <a:solidFill>
              <a:srgbClr val="7030A0"/>
            </a:solidFill>
          </a:ln>
        </p:spPr>
        <p:txBody>
          <a:bodyPr wrap="square" rtlCol="0">
            <a:spAutoFit/>
          </a:bodyPr>
          <a:lstStyle/>
          <a:p>
            <a:r>
              <a:rPr lang="en-GB" sz="2520" dirty="0"/>
              <a:t>Bilingual assistant  </a:t>
            </a:r>
          </a:p>
        </p:txBody>
      </p:sp>
      <p:cxnSp>
        <p:nvCxnSpPr>
          <p:cNvPr id="41" name="Straight Arrow Connector 40"/>
          <p:cNvCxnSpPr/>
          <p:nvPr/>
        </p:nvCxnSpPr>
        <p:spPr>
          <a:xfrm flipH="1">
            <a:off x="3635525" y="7160881"/>
            <a:ext cx="1486852" cy="748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10279581" y="1444847"/>
            <a:ext cx="2106930" cy="125572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520" dirty="0"/>
              <a:t>Health care support assistant  </a:t>
            </a:r>
          </a:p>
        </p:txBody>
      </p:sp>
      <p:cxnSp>
        <p:nvCxnSpPr>
          <p:cNvPr id="44" name="Straight Arrow Connector 43"/>
          <p:cNvCxnSpPr/>
          <p:nvPr/>
        </p:nvCxnSpPr>
        <p:spPr>
          <a:xfrm flipV="1">
            <a:off x="8517871" y="3345974"/>
            <a:ext cx="1714520" cy="754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75318" y="8229696"/>
            <a:ext cx="1829185" cy="480131"/>
          </a:xfrm>
          <a:prstGeom prst="rect">
            <a:avLst/>
          </a:prstGeom>
          <a:noFill/>
          <a:ln>
            <a:solidFill>
              <a:srgbClr val="7030A0"/>
            </a:solidFill>
          </a:ln>
        </p:spPr>
        <p:txBody>
          <a:bodyPr wrap="square" rtlCol="0">
            <a:spAutoFit/>
          </a:bodyPr>
          <a:lstStyle/>
          <a:p>
            <a:r>
              <a:rPr lang="en-GB" sz="2520" dirty="0"/>
              <a:t>Pathologist </a:t>
            </a:r>
          </a:p>
        </p:txBody>
      </p:sp>
      <p:cxnSp>
        <p:nvCxnSpPr>
          <p:cNvPr id="55" name="Straight Arrow Connector 54"/>
          <p:cNvCxnSpPr/>
          <p:nvPr/>
        </p:nvCxnSpPr>
        <p:spPr>
          <a:xfrm flipH="1">
            <a:off x="5997555" y="7087403"/>
            <a:ext cx="30559" cy="928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20330" y="1444847"/>
            <a:ext cx="3008099" cy="2209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138927" y="8948576"/>
            <a:ext cx="1561862" cy="480131"/>
          </a:xfrm>
          <a:prstGeom prst="rect">
            <a:avLst/>
          </a:prstGeom>
          <a:noFill/>
        </p:spPr>
        <p:txBody>
          <a:bodyPr wrap="square" rtlCol="0">
            <a:spAutoFit/>
          </a:bodyPr>
          <a:lstStyle/>
          <a:p>
            <a:r>
              <a:rPr lang="en-GB" sz="2520" dirty="0"/>
              <a:t>Task 4 - B </a:t>
            </a:r>
          </a:p>
        </p:txBody>
      </p:sp>
    </p:spTree>
    <p:extLst>
      <p:ext uri="{BB962C8B-B14F-4D97-AF65-F5344CB8AC3E}">
        <p14:creationId xmlns:p14="http://schemas.microsoft.com/office/powerpoint/2010/main" val="92750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386215"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597" cy="96012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12289" name="Text Box 1">
            <a:extLst>
              <a:ext uri="{FF2B5EF4-FFF2-40B4-BE49-F238E27FC236}">
                <a16:creationId xmlns:a16="http://schemas.microsoft.com/office/drawing/2014/main" id="{6BFCAD35-02C7-494A-B91A-0E45C415281D}"/>
              </a:ext>
            </a:extLst>
          </p:cNvPr>
          <p:cNvSpPr txBox="1">
            <a:spLocks noChangeArrowheads="1"/>
          </p:cNvSpPr>
          <p:nvPr/>
        </p:nvSpPr>
        <p:spPr bwMode="auto">
          <a:xfrm>
            <a:off x="672082" y="2875097"/>
            <a:ext cx="3852620" cy="3864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9pPr>
          </a:lstStyle>
          <a:p>
            <a:pPr defTabSz="914400">
              <a:lnSpc>
                <a:spcPct val="90000"/>
              </a:lnSpc>
              <a:spcBef>
                <a:spcPct val="0"/>
              </a:spcBef>
              <a:spcAft>
                <a:spcPts val="600"/>
              </a:spcAft>
            </a:pPr>
            <a:r>
              <a:rPr lang="en-US" altLang="en-US" sz="4400" b="1" kern="1200">
                <a:solidFill>
                  <a:srgbClr val="FFFFFF"/>
                </a:solidFill>
                <a:latin typeface="+mj-lt"/>
                <a:ea typeface="+mj-ea"/>
                <a:cs typeface="+mj-cs"/>
              </a:rPr>
              <a:t>Health and Social Care Services</a:t>
            </a:r>
          </a:p>
        </p:txBody>
      </p:sp>
      <p:sp>
        <p:nvSpPr>
          <p:cNvPr id="12290" name="Text Box 2">
            <a:extLst>
              <a:ext uri="{FF2B5EF4-FFF2-40B4-BE49-F238E27FC236}">
                <a16:creationId xmlns:a16="http://schemas.microsoft.com/office/drawing/2014/main" id="{4630B601-A849-407C-BB6B-C7075C18EB44}"/>
              </a:ext>
            </a:extLst>
          </p:cNvPr>
          <p:cNvSpPr txBox="1">
            <a:spLocks noChangeArrowheads="1"/>
          </p:cNvSpPr>
          <p:nvPr/>
        </p:nvSpPr>
        <p:spPr bwMode="auto">
          <a:xfrm>
            <a:off x="6395102" y="1122612"/>
            <a:ext cx="5571388" cy="732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9pPr>
          </a:lstStyle>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The National Health Service (NHS) is divided into two parts</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9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Primary Care – The first point of contact for all patients , your GP, for example</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9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Secondary Care – The services a patient may require after contact with the primary care service. A referral to a specialist, for example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386215"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597" cy="96012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16385" name="Text Box 1">
            <a:extLst>
              <a:ext uri="{FF2B5EF4-FFF2-40B4-BE49-F238E27FC236}">
                <a16:creationId xmlns:a16="http://schemas.microsoft.com/office/drawing/2014/main" id="{D7DDA8A3-80EF-4104-8966-2EC3F6C822FB}"/>
              </a:ext>
            </a:extLst>
          </p:cNvPr>
          <p:cNvSpPr txBox="1">
            <a:spLocks noChangeArrowheads="1"/>
          </p:cNvSpPr>
          <p:nvPr/>
        </p:nvSpPr>
        <p:spPr bwMode="auto">
          <a:xfrm>
            <a:off x="672082" y="2875097"/>
            <a:ext cx="3852620" cy="38641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9pPr>
          </a:lstStyle>
          <a:p>
            <a:pPr defTabSz="914400">
              <a:lnSpc>
                <a:spcPct val="90000"/>
              </a:lnSpc>
              <a:spcBef>
                <a:spcPct val="0"/>
              </a:spcBef>
              <a:spcAft>
                <a:spcPts val="600"/>
              </a:spcAft>
            </a:pPr>
            <a:r>
              <a:rPr lang="en-US" altLang="en-US" sz="4400" b="1" kern="1200">
                <a:solidFill>
                  <a:srgbClr val="FFFFFF"/>
                </a:solidFill>
                <a:latin typeface="+mj-lt"/>
                <a:ea typeface="+mj-ea"/>
                <a:cs typeface="+mj-cs"/>
              </a:rPr>
              <a:t>Health and Social Care Services</a:t>
            </a:r>
          </a:p>
        </p:txBody>
      </p:sp>
      <p:sp>
        <p:nvSpPr>
          <p:cNvPr id="16386" name="Text Box 2">
            <a:extLst>
              <a:ext uri="{FF2B5EF4-FFF2-40B4-BE49-F238E27FC236}">
                <a16:creationId xmlns:a16="http://schemas.microsoft.com/office/drawing/2014/main" id="{CD435571-DA83-4C94-9A73-077ABD3F7F23}"/>
              </a:ext>
            </a:extLst>
          </p:cNvPr>
          <p:cNvSpPr txBox="1">
            <a:spLocks noChangeArrowheads="1"/>
          </p:cNvSpPr>
          <p:nvPr/>
        </p:nvSpPr>
        <p:spPr bwMode="auto">
          <a:xfrm>
            <a:off x="6395102" y="1122612"/>
            <a:ext cx="5571388" cy="73228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9pPr>
          </a:lstStyle>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Health and social care services are also divided into statutory and non-statutory services</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9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Statutory services have to be provided by law. The government or local government provides them. They include the NHS, Social Services and nursery schools.</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9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r>
              <a:rPr lang="en-US" altLang="en-US" sz="2900">
                <a:solidFill>
                  <a:srgbClr val="000000"/>
                </a:solidFill>
                <a:latin typeface="+mn-lt"/>
                <a:cs typeface="+mn-cs"/>
              </a:rPr>
              <a:t>Non-statutory services are provided by organisations other than the state, and include private companies, charities and volunteers, such as BUPA or Age Concern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1" y="0"/>
            <a:ext cx="12054518" cy="385551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4577" name="Text Box 1">
            <a:extLst>
              <a:ext uri="{FF2B5EF4-FFF2-40B4-BE49-F238E27FC236}">
                <a16:creationId xmlns:a16="http://schemas.microsoft.com/office/drawing/2014/main" id="{0FA7E638-F634-4013-BA75-737658960E2A}"/>
              </a:ext>
            </a:extLst>
          </p:cNvPr>
          <p:cNvSpPr txBox="1">
            <a:spLocks noChangeArrowheads="1"/>
          </p:cNvSpPr>
          <p:nvPr/>
        </p:nvSpPr>
        <p:spPr bwMode="auto">
          <a:xfrm>
            <a:off x="1238187" y="1157352"/>
            <a:ext cx="10325225" cy="18557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Garamond" panose="02020404030301010803" pitchFamily="18" charset="0"/>
                <a:cs typeface="DejaVu Sans" charset="0"/>
              </a:defRPr>
            </a:lvl9pPr>
          </a:lstStyle>
          <a:p>
            <a:pPr algn="ctr" defTabSz="914400">
              <a:lnSpc>
                <a:spcPct val="90000"/>
              </a:lnSpc>
              <a:spcBef>
                <a:spcPct val="0"/>
              </a:spcBef>
              <a:spcAft>
                <a:spcPts val="600"/>
              </a:spcAft>
            </a:pPr>
            <a:r>
              <a:rPr lang="en-US" altLang="en-US" sz="4900" b="1" kern="1200">
                <a:solidFill>
                  <a:srgbClr val="FFFFFF"/>
                </a:solidFill>
                <a:latin typeface="+mj-lt"/>
                <a:ea typeface="+mj-ea"/>
                <a:cs typeface="+mj-cs"/>
              </a:rPr>
              <a:t>Task for further learning: </a:t>
            </a:r>
          </a:p>
          <a:p>
            <a:pPr algn="ctr" defTabSz="914400">
              <a:lnSpc>
                <a:spcPct val="90000"/>
              </a:lnSpc>
              <a:spcBef>
                <a:spcPct val="0"/>
              </a:spcBef>
              <a:spcAft>
                <a:spcPts val="600"/>
              </a:spcAft>
            </a:pPr>
            <a:r>
              <a:rPr lang="en-US" altLang="en-US" sz="4900" b="1" kern="1200">
                <a:solidFill>
                  <a:srgbClr val="FFFFFF"/>
                </a:solidFill>
                <a:latin typeface="+mj-lt"/>
                <a:ea typeface="+mj-ea"/>
                <a:cs typeface="+mj-cs"/>
              </a:rPr>
              <a:t>Health and Social Care Services</a:t>
            </a:r>
          </a:p>
        </p:txBody>
      </p:sp>
      <p:sp>
        <p:nvSpPr>
          <p:cNvPr id="24578" name="Text Box 2">
            <a:extLst>
              <a:ext uri="{FF2B5EF4-FFF2-40B4-BE49-F238E27FC236}">
                <a16:creationId xmlns:a16="http://schemas.microsoft.com/office/drawing/2014/main" id="{9F3E2AE1-6FAC-45AB-98FA-084AE950C540}"/>
              </a:ext>
            </a:extLst>
          </p:cNvPr>
          <p:cNvSpPr txBox="1">
            <a:spLocks noChangeArrowheads="1"/>
          </p:cNvSpPr>
          <p:nvPr/>
        </p:nvSpPr>
        <p:spPr bwMode="auto">
          <a:xfrm>
            <a:off x="1238187" y="4330158"/>
            <a:ext cx="10325225" cy="37715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3366"/>
                </a:solidFill>
                <a:latin typeface="Garamond" panose="02020404030301010803" pitchFamily="18" charset="0"/>
                <a:cs typeface="DejaVu Sans" charset="0"/>
              </a:defRPr>
            </a:lvl9pPr>
          </a:lstStyle>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Research and investigate one health or social care service in detail and produce a ‘Guide’ to that service. You could include:</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4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What service they provide</a:t>
            </a: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Who they provide the service for</a:t>
            </a: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Where they can be found</a:t>
            </a: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When people need their services</a:t>
            </a: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How service users can access them</a:t>
            </a:r>
          </a:p>
          <a:p>
            <a:pPr indent="-228600" defTabSz="914400">
              <a:lnSpc>
                <a:spcPct val="90000"/>
              </a:lnSpc>
              <a:spcBef>
                <a:spcPts val="840"/>
              </a:spcBef>
              <a:buClr>
                <a:srgbClr val="003366"/>
              </a:buClr>
              <a:buSzPct val="75000"/>
              <a:buFont typeface="Arial" panose="020B0604020202020204" pitchFamily="34" charset="0"/>
              <a:buChar char="•"/>
            </a:pPr>
            <a:r>
              <a:rPr lang="en-US" altLang="en-US" sz="2400">
                <a:solidFill>
                  <a:srgbClr val="000000"/>
                </a:solidFill>
                <a:latin typeface="+mn-lt"/>
                <a:cs typeface="+mn-cs"/>
              </a:rPr>
              <a:t>Why their services are required</a:t>
            </a: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400">
              <a:solidFill>
                <a:srgbClr val="000000"/>
              </a:solidFill>
              <a:latin typeface="+mn-lt"/>
              <a:cs typeface="+mn-cs"/>
            </a:endParaRPr>
          </a:p>
          <a:p>
            <a:pPr indent="-228600" defTabSz="914400">
              <a:lnSpc>
                <a:spcPct val="90000"/>
              </a:lnSpc>
              <a:spcBef>
                <a:spcPts val="840"/>
              </a:spcBef>
              <a:buClr>
                <a:srgbClr val="003366"/>
              </a:buClr>
              <a:buSzPct val="75000"/>
              <a:buFont typeface="Arial" panose="020B0604020202020204" pitchFamily="34" charset="0"/>
              <a:buChar char="•"/>
            </a:pPr>
            <a:endParaRPr lang="en-US" altLang="en-US" sz="2400">
              <a:solidFill>
                <a:srgbClr val="000000"/>
              </a:solidFill>
              <a:latin typeface="+mn-lt"/>
              <a:cs typeface="+mn-cs"/>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E6C12-EED0-4186-8D06-2156BE65B787}"/>
              </a:ext>
            </a:extLst>
          </p:cNvPr>
          <p:cNvSpPr>
            <a:spLocks noGrp="1"/>
          </p:cNvSpPr>
          <p:nvPr>
            <p:ph type="ctrTitle"/>
          </p:nvPr>
        </p:nvSpPr>
        <p:spPr>
          <a:xfrm>
            <a:off x="1148799" y="1192123"/>
            <a:ext cx="5500390" cy="4187983"/>
          </a:xfrm>
        </p:spPr>
        <p:txBody>
          <a:bodyPr anchor="b">
            <a:normAutofit/>
          </a:bodyPr>
          <a:lstStyle/>
          <a:p>
            <a:pPr algn="l"/>
            <a:r>
              <a:rPr lang="en-GB" dirty="0"/>
              <a:t>Useful websites  </a:t>
            </a:r>
          </a:p>
        </p:txBody>
      </p:sp>
      <p:sp>
        <p:nvSpPr>
          <p:cNvPr id="3" name="Subtitle 2">
            <a:extLst>
              <a:ext uri="{FF2B5EF4-FFF2-40B4-BE49-F238E27FC236}">
                <a16:creationId xmlns:a16="http://schemas.microsoft.com/office/drawing/2014/main" id="{7CED567A-022C-4BDF-BE5D-1D53F65AD842}"/>
              </a:ext>
            </a:extLst>
          </p:cNvPr>
          <p:cNvSpPr>
            <a:spLocks noGrp="1"/>
          </p:cNvSpPr>
          <p:nvPr>
            <p:ph type="subTitle" idx="1"/>
          </p:nvPr>
        </p:nvSpPr>
        <p:spPr>
          <a:xfrm>
            <a:off x="1148800" y="5380104"/>
            <a:ext cx="4375471" cy="3028972"/>
          </a:xfrm>
        </p:spPr>
        <p:txBody>
          <a:bodyPr anchor="t">
            <a:normAutofit/>
          </a:bodyPr>
          <a:lstStyle/>
          <a:p>
            <a:pPr algn="l"/>
            <a:r>
              <a:rPr lang="en-GB" sz="1300">
                <a:hlinkClick r:id="rId2"/>
              </a:rPr>
              <a:t>https://qualifications.pearson.com/en/qualifications/btec-nationals/health-and-social-care-2016.html</a:t>
            </a:r>
            <a:endParaRPr lang="en-GB" sz="1300"/>
          </a:p>
          <a:p>
            <a:pPr algn="l"/>
            <a:r>
              <a:rPr lang="en-GB" sz="1300">
                <a:hlinkClick r:id="rId3"/>
              </a:rPr>
              <a:t>https://www.careuk.com/care-homes/cavell-court-cringleford/news/championing-dignity-in-health-and-social-care?msclkid=188951b9efb91a6f81f00f511d950601&amp;utm_source=bing&amp;utm_medium=cpc&amp;utm_campaign=Cavell%20Court%20-%20DSA%20-%20National&amp;utm_term=cavell-court&amp;utm_content=Cavell%20Court%20-%20DSA%20-%20National</a:t>
            </a:r>
            <a:endParaRPr lang="en-GB" sz="1300"/>
          </a:p>
          <a:p>
            <a:pPr algn="l"/>
            <a:r>
              <a:rPr lang="en-GB" sz="1300">
                <a:hlinkClick r:id="rId4"/>
              </a:rPr>
              <a:t>https://www.hse.gov.uk/healthservices/links.htm</a:t>
            </a:r>
            <a:endParaRPr lang="en-GB" sz="1300"/>
          </a:p>
          <a:p>
            <a:pPr algn="l"/>
            <a:endParaRPr lang="en-GB" sz="1300"/>
          </a:p>
        </p:txBody>
      </p:sp>
      <p:sp>
        <p:nvSpPr>
          <p:cNvPr id="21" name="Freeform: Shape 2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5888" y="1192125"/>
            <a:ext cx="6494046" cy="7216954"/>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oks">
            <a:extLst>
              <a:ext uri="{FF2B5EF4-FFF2-40B4-BE49-F238E27FC236}">
                <a16:creationId xmlns:a16="http://schemas.microsoft.com/office/drawing/2014/main" id="{D0E17266-3AA9-4771-ACDC-3F334D9A8B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8078" y="3544062"/>
            <a:ext cx="3378199" cy="3378199"/>
          </a:xfrm>
          <a:prstGeom prst="rect">
            <a:avLst/>
          </a:prstGeom>
        </p:spPr>
      </p:pic>
    </p:spTree>
    <p:extLst>
      <p:ext uri="{BB962C8B-B14F-4D97-AF65-F5344CB8AC3E}">
        <p14:creationId xmlns:p14="http://schemas.microsoft.com/office/powerpoint/2010/main" val="22983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386215"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597" cy="96012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 name="Title 1">
            <a:extLst>
              <a:ext uri="{FF2B5EF4-FFF2-40B4-BE49-F238E27FC236}">
                <a16:creationId xmlns:a16="http://schemas.microsoft.com/office/drawing/2014/main" id="{0E0169D1-60A6-4395-85BC-AB0CC9949123}"/>
              </a:ext>
            </a:extLst>
          </p:cNvPr>
          <p:cNvSpPr>
            <a:spLocks noGrp="1"/>
          </p:cNvSpPr>
          <p:nvPr>
            <p:ph type="title"/>
          </p:nvPr>
        </p:nvSpPr>
        <p:spPr>
          <a:xfrm>
            <a:off x="672082" y="2875097"/>
            <a:ext cx="3852620" cy="3864137"/>
          </a:xfrm>
        </p:spPr>
        <p:txBody>
          <a:bodyPr>
            <a:noAutofit/>
          </a:bodyPr>
          <a:lstStyle/>
          <a:p>
            <a:r>
              <a:rPr lang="en-GB" sz="4400" dirty="0">
                <a:solidFill>
                  <a:srgbClr val="FFFFFF"/>
                </a:solidFill>
              </a:rPr>
              <a:t>Unit guide</a:t>
            </a:r>
            <a:br>
              <a:rPr lang="en-GB" sz="4400" dirty="0">
                <a:solidFill>
                  <a:srgbClr val="FFFFFF"/>
                </a:solidFill>
              </a:rPr>
            </a:br>
            <a:r>
              <a:rPr lang="en-GB" sz="4400" dirty="0">
                <a:solidFill>
                  <a:srgbClr val="FFFFFF"/>
                </a:solidFill>
              </a:rPr>
              <a:t>Students will study four units. Units 1,3 and 5 are outlined as mandatory by the exam board. The fourth unit will be chosen by the </a:t>
            </a:r>
            <a:r>
              <a:rPr lang="en-GB" sz="4400">
                <a:solidFill>
                  <a:srgbClr val="FFFFFF"/>
                </a:solidFill>
              </a:rPr>
              <a:t>subject teacher. </a:t>
            </a:r>
            <a:endParaRPr lang="en-GB" sz="4400" dirty="0">
              <a:solidFill>
                <a:srgbClr val="FFFFFF"/>
              </a:solidFill>
            </a:endParaRPr>
          </a:p>
        </p:txBody>
      </p:sp>
      <p:pic>
        <p:nvPicPr>
          <p:cNvPr id="7" name="Content Placeholder 6" descr="A screenshot of a computer&#10;&#10;Description automatically generated">
            <a:extLst>
              <a:ext uri="{FF2B5EF4-FFF2-40B4-BE49-F238E27FC236}">
                <a16:creationId xmlns:a16="http://schemas.microsoft.com/office/drawing/2014/main" id="{2F3052B2-24D1-4152-A4E7-87E813562CD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003" t="8961" r="21500" b="38576"/>
          <a:stretch/>
        </p:blipFill>
        <p:spPr>
          <a:xfrm>
            <a:off x="5467739" y="1082351"/>
            <a:ext cx="6848669" cy="7371184"/>
          </a:xfrm>
        </p:spPr>
      </p:pic>
    </p:spTree>
    <p:extLst>
      <p:ext uri="{BB962C8B-B14F-4D97-AF65-F5344CB8AC3E}">
        <p14:creationId xmlns:p14="http://schemas.microsoft.com/office/powerpoint/2010/main" val="364779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26CE-DE87-47B7-B3B8-78D3C9665641}"/>
              </a:ext>
            </a:extLst>
          </p:cNvPr>
          <p:cNvSpPr>
            <a:spLocks noGrp="1"/>
          </p:cNvSpPr>
          <p:nvPr>
            <p:ph type="title"/>
          </p:nvPr>
        </p:nvSpPr>
        <p:spPr/>
        <p:txBody>
          <a:bodyPr>
            <a:normAutofit/>
          </a:bodyPr>
          <a:lstStyle/>
          <a:p>
            <a:r>
              <a:rPr lang="en-GB" sz="6600" dirty="0">
                <a:solidFill>
                  <a:srgbClr val="000000"/>
                </a:solidFill>
              </a:rPr>
              <a:t>Assessment outline </a:t>
            </a:r>
          </a:p>
        </p:txBody>
      </p:sp>
      <p:sp>
        <p:nvSpPr>
          <p:cNvPr id="3" name="Content Placeholder 2">
            <a:extLst>
              <a:ext uri="{FF2B5EF4-FFF2-40B4-BE49-F238E27FC236}">
                <a16:creationId xmlns:a16="http://schemas.microsoft.com/office/drawing/2014/main" id="{6159DFC1-475C-4AE8-A1D4-0000801E8650}"/>
              </a:ext>
            </a:extLst>
          </p:cNvPr>
          <p:cNvSpPr>
            <a:spLocks noGrp="1"/>
          </p:cNvSpPr>
          <p:nvPr>
            <p:ph idx="1"/>
          </p:nvPr>
        </p:nvSpPr>
        <p:spPr/>
        <p:txBody>
          <a:bodyPr/>
          <a:lstStyle/>
          <a:p>
            <a:r>
              <a:rPr lang="en-US" dirty="0"/>
              <a:t>Unit 1: Human Lifespan Development </a:t>
            </a:r>
          </a:p>
          <a:p>
            <a:pPr marL="0" indent="0">
              <a:buNone/>
            </a:pPr>
            <a:r>
              <a:rPr lang="en-US" dirty="0"/>
              <a:t>• Written exam set and marked by Pearson. </a:t>
            </a:r>
          </a:p>
          <a:p>
            <a:pPr marL="0" indent="0">
              <a:buNone/>
            </a:pPr>
            <a:r>
              <a:rPr lang="en-US" dirty="0"/>
              <a:t>• 1.5 hours. • 90 marks. Jan and May/June</a:t>
            </a:r>
          </a:p>
          <a:p>
            <a:endParaRPr lang="en-US" dirty="0"/>
          </a:p>
          <a:p>
            <a:r>
              <a:rPr lang="en-US" dirty="0"/>
              <a:t>Unit 2: Working in Health and Social Care </a:t>
            </a:r>
          </a:p>
          <a:p>
            <a:pPr marL="0" indent="0">
              <a:buNone/>
            </a:pPr>
            <a:r>
              <a:rPr lang="en-US" dirty="0"/>
              <a:t>• Written exam set and marked by Pearson. </a:t>
            </a:r>
          </a:p>
          <a:p>
            <a:pPr marL="0" indent="0">
              <a:buNone/>
            </a:pPr>
            <a:r>
              <a:rPr lang="en-US" dirty="0"/>
              <a:t>• 1.5 hours. • 80 marks. Jan and May/June First assessment May/June </a:t>
            </a:r>
            <a:endParaRPr lang="en-GB" dirty="0"/>
          </a:p>
        </p:txBody>
      </p:sp>
    </p:spTree>
    <p:extLst>
      <p:ext uri="{BB962C8B-B14F-4D97-AF65-F5344CB8AC3E}">
        <p14:creationId xmlns:p14="http://schemas.microsoft.com/office/powerpoint/2010/main" val="421374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386215"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597" cy="96012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 name="Title 1">
            <a:extLst>
              <a:ext uri="{FF2B5EF4-FFF2-40B4-BE49-F238E27FC236}">
                <a16:creationId xmlns:a16="http://schemas.microsoft.com/office/drawing/2014/main" id="{459D152B-9938-4E11-B375-83983CEFD4E0}"/>
              </a:ext>
            </a:extLst>
          </p:cNvPr>
          <p:cNvSpPr>
            <a:spLocks noGrp="1"/>
          </p:cNvSpPr>
          <p:nvPr>
            <p:ph type="title"/>
          </p:nvPr>
        </p:nvSpPr>
        <p:spPr>
          <a:xfrm>
            <a:off x="672082" y="2875097"/>
            <a:ext cx="3852620" cy="3864137"/>
          </a:xfrm>
        </p:spPr>
        <p:txBody>
          <a:bodyPr>
            <a:normAutofit/>
          </a:bodyPr>
          <a:lstStyle/>
          <a:p>
            <a:r>
              <a:rPr lang="en-US" sz="5200">
                <a:solidFill>
                  <a:srgbClr val="FFFFFF"/>
                </a:solidFill>
              </a:rPr>
              <a:t>Unit 1: Human Lifespan Development </a:t>
            </a:r>
            <a:br>
              <a:rPr lang="en-US" sz="5200">
                <a:solidFill>
                  <a:srgbClr val="FFFFFF"/>
                </a:solidFill>
              </a:rPr>
            </a:br>
            <a:endParaRPr lang="en-GB" sz="5200">
              <a:solidFill>
                <a:srgbClr val="FFFFFF"/>
              </a:solidFill>
            </a:endParaRPr>
          </a:p>
        </p:txBody>
      </p:sp>
      <p:sp>
        <p:nvSpPr>
          <p:cNvPr id="3" name="Content Placeholder 2">
            <a:extLst>
              <a:ext uri="{FF2B5EF4-FFF2-40B4-BE49-F238E27FC236}">
                <a16:creationId xmlns:a16="http://schemas.microsoft.com/office/drawing/2014/main" id="{70950C85-2705-4539-8218-1DBC7F446B11}"/>
              </a:ext>
            </a:extLst>
          </p:cNvPr>
          <p:cNvSpPr>
            <a:spLocks noGrp="1"/>
          </p:cNvSpPr>
          <p:nvPr>
            <p:ph idx="1"/>
          </p:nvPr>
        </p:nvSpPr>
        <p:spPr>
          <a:xfrm>
            <a:off x="6395102" y="1122612"/>
            <a:ext cx="5571388" cy="7322888"/>
          </a:xfrm>
        </p:spPr>
        <p:txBody>
          <a:bodyPr anchor="ctr">
            <a:normAutofit fontScale="62500" lnSpcReduction="20000"/>
          </a:bodyPr>
          <a:lstStyle/>
          <a:p>
            <a:pPr marL="0" indent="0">
              <a:buNone/>
            </a:pPr>
            <a:r>
              <a:rPr lang="en-US" sz="3200" dirty="0"/>
              <a:t>Assessment outcomes</a:t>
            </a:r>
          </a:p>
          <a:p>
            <a:pPr marL="0" indent="0">
              <a:buNone/>
            </a:pPr>
            <a:r>
              <a:rPr lang="en-US" sz="3200" dirty="0"/>
              <a:t> AO1 Demonstrate knowledge of physical, intellectual, emotional and social development across the human lifespan, factors affecting human growth and development and effects of ageing Command words: describe, discuss, evaluate, identify, justify, to what extent Marks: ranges from 3 to 6 marks </a:t>
            </a:r>
          </a:p>
          <a:p>
            <a:pPr marL="0" indent="0">
              <a:buNone/>
            </a:pPr>
            <a:endParaRPr lang="en-US" sz="3200" dirty="0"/>
          </a:p>
          <a:p>
            <a:pPr marL="0" indent="0">
              <a:buNone/>
            </a:pPr>
            <a:r>
              <a:rPr lang="en-US" sz="3200" dirty="0"/>
              <a:t>AO2 Demonstrate understanding of physical, intellectual, emotional and social development across the human lifespan, factors affecting human growth and development and effects of ageing Command words: describe, discuss, evaluate, explain, justify, outline, to what extent, which Marks: ranges from 1 to 6 marks </a:t>
            </a:r>
          </a:p>
          <a:p>
            <a:pPr marL="0" indent="0">
              <a:buNone/>
            </a:pPr>
            <a:r>
              <a:rPr lang="en-US" sz="3200" dirty="0"/>
              <a:t>AO3 </a:t>
            </a:r>
            <a:r>
              <a:rPr lang="en-US" sz="3200" dirty="0" err="1"/>
              <a:t>Analyse</a:t>
            </a:r>
            <a:r>
              <a:rPr lang="en-US" sz="3200" dirty="0"/>
              <a:t> and evaluate information related to human development theories/models and factors affecting human growth and development Command words: evaluate Marks: 10 marks </a:t>
            </a:r>
          </a:p>
          <a:p>
            <a:pPr marL="0" indent="0">
              <a:buNone/>
            </a:pPr>
            <a:r>
              <a:rPr lang="en-US" sz="3200" dirty="0"/>
              <a:t>AO4 Make connections between theories/models in relation to human development, factors affecting human growth and development and effects of ageing Command words: discuss, evaluate, justify, to what extent Marks: ranges from 10 to 12 marks</a:t>
            </a:r>
            <a:endParaRPr lang="en-GB" sz="2900" dirty="0">
              <a:solidFill>
                <a:srgbClr val="000000"/>
              </a:solidFill>
            </a:endParaRPr>
          </a:p>
        </p:txBody>
      </p:sp>
    </p:spTree>
    <p:extLst>
      <p:ext uri="{BB962C8B-B14F-4D97-AF65-F5344CB8AC3E}">
        <p14:creationId xmlns:p14="http://schemas.microsoft.com/office/powerpoint/2010/main" val="412529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386215"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801597" cy="96012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801600" cy="9601200"/>
          </a:xfrm>
          <a:prstGeom prst="rect">
            <a:avLst/>
          </a:prstGeom>
        </p:spPr>
      </p:pic>
      <p:sp>
        <p:nvSpPr>
          <p:cNvPr id="2" name="Title 1">
            <a:extLst>
              <a:ext uri="{FF2B5EF4-FFF2-40B4-BE49-F238E27FC236}">
                <a16:creationId xmlns:a16="http://schemas.microsoft.com/office/drawing/2014/main" id="{10002548-97C5-4952-B70F-750E52D0E67B}"/>
              </a:ext>
            </a:extLst>
          </p:cNvPr>
          <p:cNvSpPr>
            <a:spLocks noGrp="1"/>
          </p:cNvSpPr>
          <p:nvPr>
            <p:ph type="title"/>
          </p:nvPr>
        </p:nvSpPr>
        <p:spPr>
          <a:xfrm>
            <a:off x="672082" y="2875097"/>
            <a:ext cx="3852620" cy="3864137"/>
          </a:xfrm>
        </p:spPr>
        <p:txBody>
          <a:bodyPr>
            <a:normAutofit/>
          </a:bodyPr>
          <a:lstStyle/>
          <a:p>
            <a:r>
              <a:rPr lang="en-GB" sz="5200">
                <a:solidFill>
                  <a:srgbClr val="FFFFFF"/>
                </a:solidFill>
              </a:rPr>
              <a:t>Unit 2: </a:t>
            </a:r>
            <a:r>
              <a:rPr lang="en-US" sz="5200">
                <a:solidFill>
                  <a:srgbClr val="FFFFFF"/>
                </a:solidFill>
              </a:rPr>
              <a:t>Working in Health and Social Care </a:t>
            </a:r>
            <a:br>
              <a:rPr lang="en-US" sz="5200">
                <a:solidFill>
                  <a:srgbClr val="FFFFFF"/>
                </a:solidFill>
              </a:rPr>
            </a:br>
            <a:r>
              <a:rPr lang="en-GB" sz="5200">
                <a:solidFill>
                  <a:srgbClr val="FFFFFF"/>
                </a:solidFill>
              </a:rPr>
              <a:t> </a:t>
            </a:r>
          </a:p>
        </p:txBody>
      </p:sp>
      <p:sp>
        <p:nvSpPr>
          <p:cNvPr id="5" name="Content Placeholder 4">
            <a:extLst>
              <a:ext uri="{FF2B5EF4-FFF2-40B4-BE49-F238E27FC236}">
                <a16:creationId xmlns:a16="http://schemas.microsoft.com/office/drawing/2014/main" id="{D1B3414E-E512-4374-AE38-1E4B64490A70}"/>
              </a:ext>
            </a:extLst>
          </p:cNvPr>
          <p:cNvSpPr>
            <a:spLocks noGrp="1"/>
          </p:cNvSpPr>
          <p:nvPr>
            <p:ph idx="1"/>
          </p:nvPr>
        </p:nvSpPr>
        <p:spPr>
          <a:xfrm>
            <a:off x="6395102" y="1122612"/>
            <a:ext cx="5571388" cy="7322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700">
                <a:solidFill>
                  <a:srgbClr val="000000"/>
                </a:solidFill>
              </a:rPr>
              <a:t>Learning aims In this unit you will:</a:t>
            </a:r>
          </a:p>
          <a:p>
            <a:r>
              <a:rPr lang="en-US" sz="2700">
                <a:solidFill>
                  <a:srgbClr val="000000"/>
                </a:solidFill>
              </a:rPr>
              <a:t> A Examine principles, values and skills which underpin meeting the care and support needs of individuals </a:t>
            </a:r>
          </a:p>
          <a:p>
            <a:r>
              <a:rPr lang="en-US" sz="2700">
                <a:solidFill>
                  <a:srgbClr val="000000"/>
                </a:solidFill>
              </a:rPr>
              <a:t>B Examine the ethical issues involved when providing care and support to meet individual needs </a:t>
            </a:r>
          </a:p>
          <a:p>
            <a:r>
              <a:rPr lang="en-US" sz="2700">
                <a:solidFill>
                  <a:srgbClr val="000000"/>
                </a:solidFill>
              </a:rPr>
              <a:t>C Investigate the principles behind enabling individuals with care and support needs to overcome challenges</a:t>
            </a:r>
          </a:p>
          <a:p>
            <a:r>
              <a:rPr lang="en-US" sz="2700">
                <a:solidFill>
                  <a:srgbClr val="000000"/>
                </a:solidFill>
              </a:rPr>
              <a:t> D Investigate the roles of professionals and how they work together to provide the care and support necessary to meet individual needs.</a:t>
            </a:r>
            <a:endParaRPr lang="en-GB" sz="2700">
              <a:solidFill>
                <a:srgbClr val="000000"/>
              </a:solidFill>
            </a:endParaRPr>
          </a:p>
        </p:txBody>
      </p:sp>
    </p:spTree>
    <p:extLst>
      <p:ext uri="{BB962C8B-B14F-4D97-AF65-F5344CB8AC3E}">
        <p14:creationId xmlns:p14="http://schemas.microsoft.com/office/powerpoint/2010/main" val="360174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806166" cy="96012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F58E82-1E55-4415-A02B-E40BCC6AD155}"/>
              </a:ext>
            </a:extLst>
          </p:cNvPr>
          <p:cNvSpPr>
            <a:spLocks noGrp="1"/>
          </p:cNvSpPr>
          <p:nvPr>
            <p:ph type="title"/>
          </p:nvPr>
        </p:nvSpPr>
        <p:spPr>
          <a:xfrm>
            <a:off x="501880" y="1571308"/>
            <a:ext cx="4224528" cy="4485787"/>
          </a:xfrm>
        </p:spPr>
        <p:txBody>
          <a:bodyPr vert="horz" lIns="91440" tIns="45720" rIns="91440" bIns="45720" rtlCol="0" anchor="b">
            <a:normAutofit/>
          </a:bodyPr>
          <a:lstStyle/>
          <a:p>
            <a:pPr defTabSz="914400"/>
            <a:r>
              <a:rPr lang="en-US" sz="5000"/>
              <a:t>Unit 5: Meeting Individual Care and Support needs. Internally assessed.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2314" y="608723"/>
            <a:ext cx="204826" cy="7392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80" y="6365688"/>
            <a:ext cx="4176522" cy="25603"/>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screenshot of a computer&#10;&#10;Description automatically generated">
            <a:extLst>
              <a:ext uri="{FF2B5EF4-FFF2-40B4-BE49-F238E27FC236}">
                <a16:creationId xmlns:a16="http://schemas.microsoft.com/office/drawing/2014/main" id="{EE938C74-0DDC-4065-B184-DE5F6A4852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125" t="14100" r="27953" b="18826"/>
          <a:stretch/>
        </p:blipFill>
        <p:spPr>
          <a:xfrm>
            <a:off x="5635690" y="1771373"/>
            <a:ext cx="6660830" cy="6980741"/>
          </a:xfrm>
        </p:spPr>
      </p:pic>
    </p:spTree>
    <p:extLst>
      <p:ext uri="{BB962C8B-B14F-4D97-AF65-F5344CB8AC3E}">
        <p14:creationId xmlns:p14="http://schemas.microsoft.com/office/powerpoint/2010/main" val="29383199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1600" cy="960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5E02B664-497B-46A9-81B8-889867CA18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009" t="11807" r="34138" b="5632"/>
          <a:stretch/>
        </p:blipFill>
        <p:spPr>
          <a:xfrm>
            <a:off x="6270171" y="286858"/>
            <a:ext cx="6355992" cy="8719571"/>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806166" cy="96012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A772BB-F3F2-4BC8-ADCC-9719C09A23E1}"/>
              </a:ext>
            </a:extLst>
          </p:cNvPr>
          <p:cNvSpPr>
            <a:spLocks noGrp="1"/>
          </p:cNvSpPr>
          <p:nvPr>
            <p:ph type="title"/>
          </p:nvPr>
        </p:nvSpPr>
        <p:spPr>
          <a:xfrm>
            <a:off x="501880" y="1571308"/>
            <a:ext cx="4224528" cy="4485787"/>
          </a:xfrm>
        </p:spPr>
        <p:txBody>
          <a:bodyPr vert="horz" lIns="91440" tIns="45720" rIns="91440" bIns="45720" rtlCol="0" anchor="b">
            <a:normAutofit/>
          </a:bodyPr>
          <a:lstStyle/>
          <a:p>
            <a:pPr defTabSz="914400"/>
            <a:r>
              <a:rPr lang="en-US" sz="5000" dirty="0"/>
              <a:t>Unit 5: Meeting Individual Care and Support needs.</a:t>
            </a:r>
            <a:br>
              <a:rPr lang="en-US" sz="5000" dirty="0"/>
            </a:br>
            <a:r>
              <a:rPr lang="en-US" sz="5000" dirty="0"/>
              <a:t>Assessment criteria:</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2314" y="608723"/>
            <a:ext cx="204826" cy="7392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80" y="6365688"/>
            <a:ext cx="4176522" cy="25603"/>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179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health and social care job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7758"/>
            <a:ext cx="12776491" cy="2939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3668" y="0"/>
            <a:ext cx="10110267" cy="969496"/>
          </a:xfrm>
          <a:prstGeom prst="rect">
            <a:avLst/>
          </a:prstGeom>
          <a:noFill/>
        </p:spPr>
        <p:txBody>
          <a:bodyPr wrap="none" lIns="96012" tIns="48006" rIns="96012" bIns="48006">
            <a:spAutoFit/>
          </a:bodyPr>
          <a:lstStyle/>
          <a:p>
            <a:pPr algn="ctr"/>
            <a:r>
              <a:rPr lang="en-US" sz="567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 Tech Health and Social Care</a:t>
            </a:r>
          </a:p>
        </p:txBody>
      </p:sp>
      <p:sp>
        <p:nvSpPr>
          <p:cNvPr id="5" name="Rectangle 4"/>
          <p:cNvSpPr/>
          <p:nvPr/>
        </p:nvSpPr>
        <p:spPr>
          <a:xfrm>
            <a:off x="4194840" y="865648"/>
            <a:ext cx="4347921" cy="707886"/>
          </a:xfrm>
          <a:prstGeom prst="rect">
            <a:avLst/>
          </a:prstGeom>
          <a:noFill/>
        </p:spPr>
        <p:txBody>
          <a:bodyPr wrap="none" lIns="91440" tIns="45720" rIns="91440" bIns="45720">
            <a:spAutoFit/>
          </a:bodyPr>
          <a:lstStyle/>
          <a:p>
            <a:pPr algn="ctr"/>
            <a:r>
              <a:rPr lang="en-US" sz="4000" b="1" dirty="0">
                <a:ln w="6600">
                  <a:solidFill>
                    <a:schemeClr val="accent6">
                      <a:lumMod val="50000"/>
                    </a:schemeClr>
                  </a:solidFill>
                  <a:prstDash val="solid"/>
                </a:ln>
                <a:solidFill>
                  <a:schemeClr val="accent6">
                    <a:lumMod val="50000"/>
                  </a:schemeClr>
                </a:solidFill>
              </a:rPr>
              <a:t>Services and Values</a:t>
            </a:r>
          </a:p>
        </p:txBody>
      </p:sp>
      <p:graphicFrame>
        <p:nvGraphicFramePr>
          <p:cNvPr id="6" name="Table 5"/>
          <p:cNvGraphicFramePr>
            <a:graphicFrameLocks noGrp="1"/>
          </p:cNvGraphicFramePr>
          <p:nvPr/>
        </p:nvGraphicFramePr>
        <p:xfrm>
          <a:off x="0" y="1573534"/>
          <a:ext cx="4644189" cy="3148601"/>
        </p:xfrm>
        <a:graphic>
          <a:graphicData uri="http://schemas.openxmlformats.org/drawingml/2006/table">
            <a:tbl>
              <a:tblPr firstRow="1" bandRow="1">
                <a:tableStyleId>{5C22544A-7EE6-4342-B048-85BDC9FD1C3A}</a:tableStyleId>
              </a:tblPr>
              <a:tblGrid>
                <a:gridCol w="1656802">
                  <a:extLst>
                    <a:ext uri="{9D8B030D-6E8A-4147-A177-3AD203B41FA5}">
                      <a16:colId xmlns:a16="http://schemas.microsoft.com/office/drawing/2014/main" val="4030426156"/>
                    </a:ext>
                  </a:extLst>
                </a:gridCol>
                <a:gridCol w="2987387">
                  <a:extLst>
                    <a:ext uri="{9D8B030D-6E8A-4147-A177-3AD203B41FA5}">
                      <a16:colId xmlns:a16="http://schemas.microsoft.com/office/drawing/2014/main" val="905449083"/>
                    </a:ext>
                  </a:extLst>
                </a:gridCol>
              </a:tblGrid>
              <a:tr h="398693">
                <a:tc gridSpan="2">
                  <a:txBody>
                    <a:bodyPr/>
                    <a:lstStyle/>
                    <a:p>
                      <a:pPr algn="ctr"/>
                      <a:r>
                        <a:rPr lang="en-GB" sz="1800" dirty="0"/>
                        <a:t>The Spec!!!</a:t>
                      </a:r>
                    </a:p>
                  </a:txBody>
                  <a:tcPr/>
                </a:tc>
                <a:tc hMerge="1">
                  <a:txBody>
                    <a:bodyPr/>
                    <a:lstStyle/>
                    <a:p>
                      <a:endParaRPr lang="en-GB" dirty="0"/>
                    </a:p>
                  </a:txBody>
                  <a:tcPr/>
                </a:tc>
                <a:extLst>
                  <a:ext uri="{0D108BD9-81ED-4DB2-BD59-A6C34878D82A}">
                    <a16:rowId xmlns:a16="http://schemas.microsoft.com/office/drawing/2014/main" val="594964062"/>
                  </a:ext>
                </a:extLst>
              </a:tr>
              <a:tr h="910135">
                <a:tc>
                  <a:txBody>
                    <a:bodyPr/>
                    <a:lstStyle/>
                    <a:p>
                      <a:r>
                        <a:rPr lang="en-GB" sz="1100" b="1" dirty="0"/>
                        <a:t>PASS</a:t>
                      </a:r>
                    </a:p>
                  </a:txBody>
                  <a:tcPr/>
                </a:tc>
                <a:tc>
                  <a:txBody>
                    <a:bodyPr/>
                    <a:lstStyle/>
                    <a:p>
                      <a:r>
                        <a:rPr lang="en-GB" sz="1100" b="1" dirty="0"/>
                        <a:t>Demonstrate</a:t>
                      </a:r>
                      <a:r>
                        <a:rPr lang="en-GB" sz="1100" b="1" baseline="0" dirty="0"/>
                        <a:t> </a:t>
                      </a:r>
                      <a:r>
                        <a:rPr lang="en-GB" sz="1100" b="0" baseline="0" dirty="0"/>
                        <a:t>the care values independently in a health or social care context.</a:t>
                      </a:r>
                    </a:p>
                    <a:p>
                      <a:r>
                        <a:rPr lang="en-GB" sz="1100" b="1" baseline="0" dirty="0"/>
                        <a:t>Describe </a:t>
                      </a:r>
                      <a:r>
                        <a:rPr lang="en-GB" sz="1100" b="0" baseline="0" dirty="0"/>
                        <a:t>positive and negative aspects of own demonstration of the care values and comment on aspects of feedback.</a:t>
                      </a:r>
                      <a:endParaRPr lang="en-GB" sz="1100" b="1" dirty="0"/>
                    </a:p>
                  </a:txBody>
                  <a:tcPr/>
                </a:tc>
                <a:extLst>
                  <a:ext uri="{0D108BD9-81ED-4DB2-BD59-A6C34878D82A}">
                    <a16:rowId xmlns:a16="http://schemas.microsoft.com/office/drawing/2014/main" val="2757839719"/>
                  </a:ext>
                </a:extLst>
              </a:tr>
              <a:tr h="910134">
                <a:tc>
                  <a:txBody>
                    <a:bodyPr/>
                    <a:lstStyle/>
                    <a:p>
                      <a:r>
                        <a:rPr lang="en-GB" sz="1100" b="1" dirty="0"/>
                        <a:t>MERIT</a:t>
                      </a:r>
                    </a:p>
                  </a:txBody>
                  <a:tcPr/>
                </a:tc>
                <a:tc>
                  <a:txBody>
                    <a:bodyPr/>
                    <a:lstStyle/>
                    <a:p>
                      <a:r>
                        <a:rPr lang="en-GB" sz="1100" b="1" dirty="0"/>
                        <a:t>Demonstrate</a:t>
                      </a:r>
                      <a:r>
                        <a:rPr lang="en-GB" sz="1100" b="1" baseline="0" dirty="0"/>
                        <a:t> </a:t>
                      </a:r>
                      <a:r>
                        <a:rPr lang="en-GB" sz="1100" b="0" baseline="0" dirty="0"/>
                        <a:t>the care values independently in a health or social care context, making suggestions for improvements of own application of the care values that incorporate feedback.</a:t>
                      </a:r>
                      <a:endParaRPr lang="en-GB" sz="1100" dirty="0"/>
                    </a:p>
                  </a:txBody>
                  <a:tcPr/>
                </a:tc>
                <a:extLst>
                  <a:ext uri="{0D108BD9-81ED-4DB2-BD59-A6C34878D82A}">
                    <a16:rowId xmlns:a16="http://schemas.microsoft.com/office/drawing/2014/main" val="2505487270"/>
                  </a:ext>
                </a:extLst>
              </a:tr>
              <a:tr h="910134">
                <a:tc>
                  <a:txBody>
                    <a:bodyPr/>
                    <a:lstStyle/>
                    <a:p>
                      <a:r>
                        <a:rPr lang="en-GB" sz="1100" b="1" dirty="0"/>
                        <a:t>DISTINCTION</a:t>
                      </a:r>
                    </a:p>
                  </a:txBody>
                  <a:tcPr/>
                </a:tc>
                <a:tc>
                  <a:txBody>
                    <a:bodyPr/>
                    <a:lstStyle/>
                    <a:p>
                      <a:r>
                        <a:rPr lang="en-GB" sz="1100" b="1" dirty="0"/>
                        <a:t>Assess</a:t>
                      </a:r>
                      <a:r>
                        <a:rPr lang="en-GB" sz="1100" b="1" baseline="0" dirty="0"/>
                        <a:t> </a:t>
                      </a:r>
                      <a:r>
                        <a:rPr lang="en-GB" sz="1100" b="0" baseline="0" dirty="0"/>
                        <a:t>the suitability of health and social care services for individuals in a given scenario, making justified and realistic suggestions for how barriers for one service can be overcome.</a:t>
                      </a:r>
                      <a:endParaRPr lang="en-GB" sz="1100" b="1" dirty="0"/>
                    </a:p>
                  </a:txBody>
                  <a:tcPr/>
                </a:tc>
                <a:extLst>
                  <a:ext uri="{0D108BD9-81ED-4DB2-BD59-A6C34878D82A}">
                    <a16:rowId xmlns:a16="http://schemas.microsoft.com/office/drawing/2014/main" val="3935688865"/>
                  </a:ext>
                </a:extLst>
              </a:tr>
            </a:tbl>
          </a:graphicData>
        </a:graphic>
      </p:graphicFrame>
      <p:graphicFrame>
        <p:nvGraphicFramePr>
          <p:cNvPr id="7" name="Table 6"/>
          <p:cNvGraphicFramePr>
            <a:graphicFrameLocks noGrp="1"/>
          </p:cNvGraphicFramePr>
          <p:nvPr/>
        </p:nvGraphicFramePr>
        <p:xfrm>
          <a:off x="4644189" y="1573535"/>
          <a:ext cx="4066674" cy="4213759"/>
        </p:xfrm>
        <a:graphic>
          <a:graphicData uri="http://schemas.openxmlformats.org/drawingml/2006/table">
            <a:tbl>
              <a:tblPr firstRow="1" bandRow="1">
                <a:tableStyleId>{775DCB02-9BB8-47FD-8907-85C794F793BA}</a:tableStyleId>
              </a:tblPr>
              <a:tblGrid>
                <a:gridCol w="2021306">
                  <a:extLst>
                    <a:ext uri="{9D8B030D-6E8A-4147-A177-3AD203B41FA5}">
                      <a16:colId xmlns:a16="http://schemas.microsoft.com/office/drawing/2014/main" val="4030426156"/>
                    </a:ext>
                  </a:extLst>
                </a:gridCol>
                <a:gridCol w="2045368">
                  <a:extLst>
                    <a:ext uri="{9D8B030D-6E8A-4147-A177-3AD203B41FA5}">
                      <a16:colId xmlns:a16="http://schemas.microsoft.com/office/drawing/2014/main" val="905449083"/>
                    </a:ext>
                  </a:extLst>
                </a:gridCol>
              </a:tblGrid>
              <a:tr h="378186">
                <a:tc gridSpan="2">
                  <a:txBody>
                    <a:bodyPr/>
                    <a:lstStyle/>
                    <a:p>
                      <a:pPr algn="ctr"/>
                      <a:r>
                        <a:rPr lang="en-GB" sz="1800" dirty="0"/>
                        <a:t>Care Values</a:t>
                      </a:r>
                    </a:p>
                  </a:txBody>
                  <a:tcPr/>
                </a:tc>
                <a:tc hMerge="1">
                  <a:txBody>
                    <a:bodyPr/>
                    <a:lstStyle/>
                    <a:p>
                      <a:endParaRPr lang="en-GB" dirty="0"/>
                    </a:p>
                  </a:txBody>
                  <a:tcPr/>
                </a:tc>
                <a:extLst>
                  <a:ext uri="{0D108BD9-81ED-4DB2-BD59-A6C34878D82A}">
                    <a16:rowId xmlns:a16="http://schemas.microsoft.com/office/drawing/2014/main" val="594964062"/>
                  </a:ext>
                </a:extLst>
              </a:tr>
              <a:tr h="764059">
                <a:tc>
                  <a:txBody>
                    <a:bodyPr/>
                    <a:lstStyle/>
                    <a:p>
                      <a:pPr algn="l"/>
                      <a:r>
                        <a:rPr lang="en-GB" sz="1100" b="1" dirty="0"/>
                        <a:t>Empowering</a:t>
                      </a:r>
                      <a:r>
                        <a:rPr lang="en-GB" sz="1100" b="1" baseline="0" dirty="0"/>
                        <a:t> and promoting independence.</a:t>
                      </a:r>
                      <a:endParaRPr lang="en-GB" sz="1100" b="1" dirty="0"/>
                    </a:p>
                  </a:txBody>
                  <a:tcPr/>
                </a:tc>
                <a:tc>
                  <a:txBody>
                    <a:bodyPr/>
                    <a:lstStyle/>
                    <a:p>
                      <a:pPr algn="l"/>
                      <a:r>
                        <a:rPr lang="en-GB" sz="1100" b="0" dirty="0"/>
                        <a:t>Involving the individuals</a:t>
                      </a:r>
                      <a:r>
                        <a:rPr lang="en-GB" sz="1100" b="0" baseline="0" dirty="0"/>
                        <a:t> where possible in making choices e.g. what treatment they should have.</a:t>
                      </a:r>
                      <a:endParaRPr lang="en-GB" sz="1100" b="0" dirty="0"/>
                    </a:p>
                  </a:txBody>
                  <a:tcPr/>
                </a:tc>
                <a:extLst>
                  <a:ext uri="{0D108BD9-81ED-4DB2-BD59-A6C34878D82A}">
                    <a16:rowId xmlns:a16="http://schemas.microsoft.com/office/drawing/2014/main" val="2757839719"/>
                  </a:ext>
                </a:extLst>
              </a:tr>
              <a:tr h="427873">
                <a:tc>
                  <a:txBody>
                    <a:bodyPr/>
                    <a:lstStyle/>
                    <a:p>
                      <a:pPr algn="l"/>
                      <a:r>
                        <a:rPr lang="en-GB" sz="1100" b="1" dirty="0"/>
                        <a:t>Respect</a:t>
                      </a:r>
                    </a:p>
                  </a:txBody>
                  <a:tcPr/>
                </a:tc>
                <a:tc>
                  <a:txBody>
                    <a:bodyPr/>
                    <a:lstStyle/>
                    <a:p>
                      <a:pPr algn="l"/>
                      <a:r>
                        <a:rPr lang="en-GB" sz="1100" b="0" dirty="0"/>
                        <a:t>Respecting service users’ needs, beliefs and identity.</a:t>
                      </a:r>
                    </a:p>
                  </a:txBody>
                  <a:tcPr/>
                </a:tc>
                <a:extLst>
                  <a:ext uri="{0D108BD9-81ED-4DB2-BD59-A6C34878D82A}">
                    <a16:rowId xmlns:a16="http://schemas.microsoft.com/office/drawing/2014/main" val="2505487270"/>
                  </a:ext>
                </a:extLst>
              </a:tr>
              <a:tr h="595965">
                <a:tc>
                  <a:txBody>
                    <a:bodyPr/>
                    <a:lstStyle/>
                    <a:p>
                      <a:pPr algn="l"/>
                      <a:r>
                        <a:rPr lang="en-GB" sz="1100" b="1" dirty="0"/>
                        <a:t>Maintaining confidentiality </a:t>
                      </a:r>
                    </a:p>
                  </a:txBody>
                  <a:tcPr/>
                </a:tc>
                <a:tc>
                  <a:txBody>
                    <a:bodyPr/>
                    <a:lstStyle/>
                    <a:p>
                      <a:pPr algn="l"/>
                      <a:r>
                        <a:rPr lang="en-GB" sz="1100" b="0" dirty="0"/>
                        <a:t>When dealing with records, avoid sharing information inappropriately e.g. gossiping.</a:t>
                      </a:r>
                    </a:p>
                  </a:txBody>
                  <a:tcPr/>
                </a:tc>
                <a:extLst>
                  <a:ext uri="{0D108BD9-81ED-4DB2-BD59-A6C34878D82A}">
                    <a16:rowId xmlns:a16="http://schemas.microsoft.com/office/drawing/2014/main" val="3935688865"/>
                  </a:ext>
                </a:extLst>
              </a:tr>
              <a:tr h="427873">
                <a:tc>
                  <a:txBody>
                    <a:bodyPr/>
                    <a:lstStyle/>
                    <a:p>
                      <a:pPr algn="l"/>
                      <a:r>
                        <a:rPr lang="en-GB" sz="1100" b="1" dirty="0"/>
                        <a:t>Preserving dignity</a:t>
                      </a:r>
                    </a:p>
                  </a:txBody>
                  <a:tcPr/>
                </a:tc>
                <a:tc>
                  <a:txBody>
                    <a:bodyPr/>
                    <a:lstStyle/>
                    <a:p>
                      <a:pPr algn="l"/>
                      <a:r>
                        <a:rPr lang="en-GB" sz="1100" b="0" dirty="0"/>
                        <a:t>Help individuals to maintain privacy and self-respect.</a:t>
                      </a:r>
                    </a:p>
                  </a:txBody>
                  <a:tcPr/>
                </a:tc>
                <a:extLst>
                  <a:ext uri="{0D108BD9-81ED-4DB2-BD59-A6C34878D82A}">
                    <a16:rowId xmlns:a16="http://schemas.microsoft.com/office/drawing/2014/main" val="1625619273"/>
                  </a:ext>
                </a:extLst>
              </a:tr>
              <a:tr h="427873">
                <a:tc>
                  <a:txBody>
                    <a:bodyPr/>
                    <a:lstStyle/>
                    <a:p>
                      <a:pPr algn="l"/>
                      <a:r>
                        <a:rPr lang="en-GB" sz="1100" b="1" dirty="0"/>
                        <a:t>Effective communication</a:t>
                      </a:r>
                    </a:p>
                  </a:txBody>
                  <a:tcPr/>
                </a:tc>
                <a:tc>
                  <a:txBody>
                    <a:bodyPr/>
                    <a:lstStyle/>
                    <a:p>
                      <a:pPr algn="l"/>
                      <a:r>
                        <a:rPr lang="en-GB" sz="1100" b="0" dirty="0"/>
                        <a:t>Effective communication that displays empathy</a:t>
                      </a:r>
                      <a:r>
                        <a:rPr lang="en-GB" sz="1100" b="0" baseline="0" dirty="0"/>
                        <a:t> and warmth.</a:t>
                      </a:r>
                      <a:endParaRPr lang="en-GB" sz="1100" b="0" dirty="0"/>
                    </a:p>
                  </a:txBody>
                  <a:tcPr/>
                </a:tc>
                <a:extLst>
                  <a:ext uri="{0D108BD9-81ED-4DB2-BD59-A6C34878D82A}">
                    <a16:rowId xmlns:a16="http://schemas.microsoft.com/office/drawing/2014/main" val="2640035244"/>
                  </a:ext>
                </a:extLst>
              </a:tr>
              <a:tr h="595965">
                <a:tc>
                  <a:txBody>
                    <a:bodyPr/>
                    <a:lstStyle/>
                    <a:p>
                      <a:pPr algn="l"/>
                      <a:r>
                        <a:rPr lang="en-GB" sz="1100" b="1" dirty="0"/>
                        <a:t>Safeguarding</a:t>
                      </a:r>
                      <a:r>
                        <a:rPr lang="en-GB" sz="1100" b="1" baseline="0" dirty="0"/>
                        <a:t> and duty of care</a:t>
                      </a:r>
                      <a:endParaRPr lang="en-GB" sz="1100" b="1" dirty="0"/>
                    </a:p>
                  </a:txBody>
                  <a:tcPr/>
                </a:tc>
                <a:tc>
                  <a:txBody>
                    <a:bodyPr/>
                    <a:lstStyle/>
                    <a:p>
                      <a:pPr algn="l"/>
                      <a:r>
                        <a:rPr lang="en-GB" sz="1100" b="0" dirty="0"/>
                        <a:t>Maintaining a healthy and safe environment by keeping individuals</a:t>
                      </a:r>
                      <a:r>
                        <a:rPr lang="en-GB" sz="1100" b="0" baseline="0" dirty="0"/>
                        <a:t> safe from harm.</a:t>
                      </a:r>
                      <a:endParaRPr lang="en-GB" sz="1100" b="0" dirty="0"/>
                    </a:p>
                  </a:txBody>
                  <a:tcPr/>
                </a:tc>
                <a:extLst>
                  <a:ext uri="{0D108BD9-81ED-4DB2-BD59-A6C34878D82A}">
                    <a16:rowId xmlns:a16="http://schemas.microsoft.com/office/drawing/2014/main" val="1645558380"/>
                  </a:ext>
                </a:extLst>
              </a:tr>
              <a:tr h="595965">
                <a:tc>
                  <a:txBody>
                    <a:bodyPr/>
                    <a:lstStyle/>
                    <a:p>
                      <a:pPr algn="l"/>
                      <a:r>
                        <a:rPr lang="en-GB" sz="1100" b="1" dirty="0"/>
                        <a:t>Anti-discriminatory practice</a:t>
                      </a:r>
                    </a:p>
                  </a:txBody>
                  <a:tcPr/>
                </a:tc>
                <a:tc>
                  <a:txBody>
                    <a:bodyPr/>
                    <a:lstStyle/>
                    <a:p>
                      <a:pPr algn="l"/>
                      <a:r>
                        <a:rPr lang="en-GB" sz="1100" b="0" dirty="0"/>
                        <a:t>Being aware of types of</a:t>
                      </a:r>
                      <a:r>
                        <a:rPr lang="en-GB" sz="1100" b="0" baseline="0" dirty="0"/>
                        <a:t> unfair discrimination and avoiding discriminatory behaviour.</a:t>
                      </a:r>
                      <a:endParaRPr lang="en-GB" sz="1100" b="0" dirty="0"/>
                    </a:p>
                  </a:txBody>
                  <a:tcPr/>
                </a:tc>
                <a:extLst>
                  <a:ext uri="{0D108BD9-81ED-4DB2-BD59-A6C34878D82A}">
                    <a16:rowId xmlns:a16="http://schemas.microsoft.com/office/drawing/2014/main" val="2448471097"/>
                  </a:ext>
                </a:extLst>
              </a:tr>
            </a:tbl>
          </a:graphicData>
        </a:graphic>
      </p:graphicFrame>
      <p:graphicFrame>
        <p:nvGraphicFramePr>
          <p:cNvPr id="8" name="Table 7"/>
          <p:cNvGraphicFramePr>
            <a:graphicFrameLocks noGrp="1"/>
          </p:cNvGraphicFramePr>
          <p:nvPr/>
        </p:nvGraphicFramePr>
        <p:xfrm>
          <a:off x="0" y="8318775"/>
          <a:ext cx="4651079" cy="1302540"/>
        </p:xfrm>
        <a:graphic>
          <a:graphicData uri="http://schemas.openxmlformats.org/drawingml/2006/table">
            <a:tbl>
              <a:tblPr firstRow="1" bandRow="1">
                <a:tableStyleId>{284E427A-3D55-4303-BF80-6455036E1DE7}</a:tableStyleId>
              </a:tblPr>
              <a:tblGrid>
                <a:gridCol w="1759913">
                  <a:extLst>
                    <a:ext uri="{9D8B030D-6E8A-4147-A177-3AD203B41FA5}">
                      <a16:colId xmlns:a16="http://schemas.microsoft.com/office/drawing/2014/main" val="4030426156"/>
                    </a:ext>
                  </a:extLst>
                </a:gridCol>
                <a:gridCol w="1322284">
                  <a:extLst>
                    <a:ext uri="{9D8B030D-6E8A-4147-A177-3AD203B41FA5}">
                      <a16:colId xmlns:a16="http://schemas.microsoft.com/office/drawing/2014/main" val="4289487510"/>
                    </a:ext>
                  </a:extLst>
                </a:gridCol>
                <a:gridCol w="1568882">
                  <a:extLst>
                    <a:ext uri="{9D8B030D-6E8A-4147-A177-3AD203B41FA5}">
                      <a16:colId xmlns:a16="http://schemas.microsoft.com/office/drawing/2014/main" val="1437139982"/>
                    </a:ext>
                  </a:extLst>
                </a:gridCol>
              </a:tblGrid>
              <a:tr h="353986">
                <a:tc gridSpan="3">
                  <a:txBody>
                    <a:bodyPr/>
                    <a:lstStyle/>
                    <a:p>
                      <a:pPr algn="ctr"/>
                      <a:r>
                        <a:rPr lang="en-GB" sz="1800" dirty="0"/>
                        <a:t>Sentence Starters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4964062"/>
                  </a:ext>
                </a:extLst>
              </a:tr>
              <a:tr h="279369">
                <a:tc>
                  <a:txBody>
                    <a:bodyPr/>
                    <a:lstStyle/>
                    <a:p>
                      <a:r>
                        <a:rPr lang="en-GB" sz="1100" b="0" dirty="0"/>
                        <a:t>In addition to…</a:t>
                      </a:r>
                    </a:p>
                  </a:txBody>
                  <a:tcPr/>
                </a:tc>
                <a:tc>
                  <a:txBody>
                    <a:bodyPr/>
                    <a:lstStyle/>
                    <a:p>
                      <a:r>
                        <a:rPr lang="en-GB" sz="1100" b="0" dirty="0"/>
                        <a:t>Alternatively…</a:t>
                      </a:r>
                    </a:p>
                  </a:txBody>
                  <a:tcPr/>
                </a:tc>
                <a:tc>
                  <a:txBody>
                    <a:bodyPr/>
                    <a:lstStyle/>
                    <a:p>
                      <a:r>
                        <a:rPr lang="en-GB" sz="1100" b="0" dirty="0"/>
                        <a:t>For instance…</a:t>
                      </a:r>
                    </a:p>
                  </a:txBody>
                  <a:tcPr/>
                </a:tc>
                <a:extLst>
                  <a:ext uri="{0D108BD9-81ED-4DB2-BD59-A6C34878D82A}">
                    <a16:rowId xmlns:a16="http://schemas.microsoft.com/office/drawing/2014/main" val="2757839719"/>
                  </a:ext>
                </a:extLst>
              </a:tr>
              <a:tr h="250740">
                <a:tc>
                  <a:txBody>
                    <a:bodyPr/>
                    <a:lstStyle/>
                    <a:p>
                      <a:r>
                        <a:rPr lang="en-GB" sz="1100" b="0" dirty="0"/>
                        <a:t>Another point…</a:t>
                      </a:r>
                    </a:p>
                  </a:txBody>
                  <a:tcPr/>
                </a:tc>
                <a:tc>
                  <a:txBody>
                    <a:bodyPr/>
                    <a:lstStyle/>
                    <a:p>
                      <a:r>
                        <a:rPr lang="en-GB" sz="1100" b="0" dirty="0"/>
                        <a:t>For</a:t>
                      </a:r>
                      <a:r>
                        <a:rPr lang="en-GB" sz="1100" b="0" baseline="0" dirty="0"/>
                        <a:t> example…</a:t>
                      </a:r>
                      <a:endParaRPr lang="en-GB" sz="1100" b="0" dirty="0"/>
                    </a:p>
                  </a:txBody>
                  <a:tcPr/>
                </a:tc>
                <a:tc>
                  <a:txBody>
                    <a:bodyPr/>
                    <a:lstStyle/>
                    <a:p>
                      <a:r>
                        <a:rPr lang="en-GB" sz="1100" b="0" dirty="0"/>
                        <a:t>Whereas…</a:t>
                      </a:r>
                    </a:p>
                  </a:txBody>
                  <a:tcPr/>
                </a:tc>
                <a:extLst>
                  <a:ext uri="{0D108BD9-81ED-4DB2-BD59-A6C34878D82A}">
                    <a16:rowId xmlns:a16="http://schemas.microsoft.com/office/drawing/2014/main" val="2682840892"/>
                  </a:ext>
                </a:extLst>
              </a:tr>
              <a:tr h="398331">
                <a:tc>
                  <a:txBody>
                    <a:bodyPr/>
                    <a:lstStyle/>
                    <a:p>
                      <a:r>
                        <a:rPr lang="en-GB" sz="1100" b="0" dirty="0"/>
                        <a:t>This can be illustrated by….</a:t>
                      </a:r>
                    </a:p>
                  </a:txBody>
                  <a:tcPr/>
                </a:tc>
                <a:tc>
                  <a:txBody>
                    <a:bodyPr/>
                    <a:lstStyle/>
                    <a:p>
                      <a:r>
                        <a:rPr lang="en-GB" sz="1100" b="0" dirty="0"/>
                        <a:t>However…</a:t>
                      </a:r>
                    </a:p>
                  </a:txBody>
                  <a:tcPr/>
                </a:tc>
                <a:tc>
                  <a:txBody>
                    <a:bodyPr/>
                    <a:lstStyle/>
                    <a:p>
                      <a:r>
                        <a:rPr lang="en-GB" sz="1100" b="0" dirty="0"/>
                        <a:t>Generally…</a:t>
                      </a:r>
                    </a:p>
                  </a:txBody>
                  <a:tcPr/>
                </a:tc>
                <a:extLst>
                  <a:ext uri="{0D108BD9-81ED-4DB2-BD59-A6C34878D82A}">
                    <a16:rowId xmlns:a16="http://schemas.microsoft.com/office/drawing/2014/main" val="1819779461"/>
                  </a:ext>
                </a:extLst>
              </a:tr>
            </a:tbl>
          </a:graphicData>
        </a:graphic>
      </p:graphicFrame>
      <p:graphicFrame>
        <p:nvGraphicFramePr>
          <p:cNvPr id="9" name="Table 8"/>
          <p:cNvGraphicFramePr>
            <a:graphicFrameLocks noGrp="1"/>
          </p:cNvGraphicFramePr>
          <p:nvPr/>
        </p:nvGraphicFramePr>
        <p:xfrm>
          <a:off x="1" y="4722135"/>
          <a:ext cx="4644188" cy="3596640"/>
        </p:xfrm>
        <a:graphic>
          <a:graphicData uri="http://schemas.openxmlformats.org/drawingml/2006/table">
            <a:tbl>
              <a:tblPr firstRow="1" bandRow="1">
                <a:tableStyleId>{08FB837D-C827-4EFA-A057-4D05807E0F7C}</a:tableStyleId>
              </a:tblPr>
              <a:tblGrid>
                <a:gridCol w="1064030">
                  <a:extLst>
                    <a:ext uri="{9D8B030D-6E8A-4147-A177-3AD203B41FA5}">
                      <a16:colId xmlns:a16="http://schemas.microsoft.com/office/drawing/2014/main" val="4030426156"/>
                    </a:ext>
                  </a:extLst>
                </a:gridCol>
                <a:gridCol w="3580158">
                  <a:extLst>
                    <a:ext uri="{9D8B030D-6E8A-4147-A177-3AD203B41FA5}">
                      <a16:colId xmlns:a16="http://schemas.microsoft.com/office/drawing/2014/main" val="905449083"/>
                    </a:ext>
                  </a:extLst>
                </a:gridCol>
              </a:tblGrid>
              <a:tr h="256216">
                <a:tc gridSpan="2">
                  <a:txBody>
                    <a:bodyPr/>
                    <a:lstStyle/>
                    <a:p>
                      <a:pPr algn="ctr"/>
                      <a:r>
                        <a:rPr lang="en-GB" sz="1800" dirty="0"/>
                        <a:t>Basics</a:t>
                      </a:r>
                    </a:p>
                  </a:txBody>
                  <a:tcPr/>
                </a:tc>
                <a:tc hMerge="1">
                  <a:txBody>
                    <a:bodyPr/>
                    <a:lstStyle/>
                    <a:p>
                      <a:endParaRPr lang="en-GB" dirty="0"/>
                    </a:p>
                  </a:txBody>
                  <a:tcPr/>
                </a:tc>
                <a:extLst>
                  <a:ext uri="{0D108BD9-81ED-4DB2-BD59-A6C34878D82A}">
                    <a16:rowId xmlns:a16="http://schemas.microsoft.com/office/drawing/2014/main" val="594964062"/>
                  </a:ext>
                </a:extLst>
              </a:tr>
              <a:tr h="332004">
                <a:tc>
                  <a:txBody>
                    <a:bodyPr/>
                    <a:lstStyle/>
                    <a:p>
                      <a:r>
                        <a:rPr lang="en-GB" sz="1100" b="1" dirty="0"/>
                        <a:t>Identify</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100" dirty="0"/>
                        <a:t>Establish or indicate who or what (someone or something) is.</a:t>
                      </a:r>
                      <a:endParaRPr lang="en-GB" sz="1100" b="1" dirty="0"/>
                    </a:p>
                  </a:txBody>
                  <a:tcPr/>
                </a:tc>
                <a:extLst>
                  <a:ext uri="{0D108BD9-81ED-4DB2-BD59-A6C34878D82A}">
                    <a16:rowId xmlns:a16="http://schemas.microsoft.com/office/drawing/2014/main" val="2757839719"/>
                  </a:ext>
                </a:extLst>
              </a:tr>
              <a:tr h="332004">
                <a:tc>
                  <a:txBody>
                    <a:bodyPr/>
                    <a:lstStyle/>
                    <a:p>
                      <a:r>
                        <a:rPr lang="en-GB" sz="1100" b="1" dirty="0"/>
                        <a:t>Describe</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100" dirty="0"/>
                        <a:t>Give a detailed account in words of.</a:t>
                      </a:r>
                    </a:p>
                    <a:p>
                      <a:endParaRPr lang="en-GB" sz="1100" dirty="0"/>
                    </a:p>
                  </a:txBody>
                  <a:tcPr/>
                </a:tc>
                <a:extLst>
                  <a:ext uri="{0D108BD9-81ED-4DB2-BD59-A6C34878D82A}">
                    <a16:rowId xmlns:a16="http://schemas.microsoft.com/office/drawing/2014/main" val="2505487270"/>
                  </a:ext>
                </a:extLst>
              </a:tr>
              <a:tr h="332004">
                <a:tc>
                  <a:txBody>
                    <a:bodyPr/>
                    <a:lstStyle/>
                    <a:p>
                      <a:r>
                        <a:rPr lang="en-GB" sz="1100" b="1" dirty="0"/>
                        <a:t>Explain</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100" dirty="0"/>
                        <a:t>Make clear to someone by describing it in more detail or revealing relevant facts.</a:t>
                      </a:r>
                    </a:p>
                  </a:txBody>
                  <a:tcPr/>
                </a:tc>
                <a:extLst>
                  <a:ext uri="{0D108BD9-81ED-4DB2-BD59-A6C34878D82A}">
                    <a16:rowId xmlns:a16="http://schemas.microsoft.com/office/drawing/2014/main" val="3935688865"/>
                  </a:ext>
                </a:extLst>
              </a:tr>
              <a:tr h="635571">
                <a:tc>
                  <a:txBody>
                    <a:bodyPr/>
                    <a:lstStyle/>
                    <a:p>
                      <a:r>
                        <a:rPr lang="en-GB" sz="1100" b="1" dirty="0"/>
                        <a:t>Assess</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100" dirty="0"/>
                        <a:t>Give careful consideration to all the factors or events that apply and then identify which are most important, giving reasons. You must also give the advantages and disadvantages and say which one is best</a:t>
                      </a:r>
                    </a:p>
                  </a:txBody>
                  <a:tcPr/>
                </a:tc>
                <a:extLst>
                  <a:ext uri="{0D108BD9-81ED-4DB2-BD59-A6C34878D82A}">
                    <a16:rowId xmlns:a16="http://schemas.microsoft.com/office/drawing/2014/main" val="3770463761"/>
                  </a:ext>
                </a:extLst>
              </a:tr>
              <a:tr h="635571">
                <a:tc>
                  <a:txBody>
                    <a:bodyPr/>
                    <a:lstStyle/>
                    <a:p>
                      <a:r>
                        <a:rPr lang="en-GB" sz="1100" b="1" dirty="0"/>
                        <a:t>Evaluate </a:t>
                      </a:r>
                    </a:p>
                  </a:txBody>
                  <a:tcPr/>
                </a:tc>
                <a:tc>
                  <a:txBody>
                    <a:bodyPr/>
                    <a:lstStyle/>
                    <a:p>
                      <a:r>
                        <a:rPr lang="en-GB" sz="1100" dirty="0"/>
                        <a:t>Give careful consideration to the advantages and</a:t>
                      </a:r>
                      <a:r>
                        <a:rPr lang="en-GB" sz="1100" baseline="0" dirty="0"/>
                        <a:t> </a:t>
                      </a:r>
                      <a:r>
                        <a:rPr lang="en-GB" sz="1100" dirty="0"/>
                        <a:t>disadvantages and then explain why they are</a:t>
                      </a:r>
                      <a:r>
                        <a:rPr lang="en-GB" sz="1100" baseline="0" dirty="0"/>
                        <a:t> </a:t>
                      </a:r>
                      <a:r>
                        <a:rPr lang="en-GB" sz="1100" dirty="0"/>
                        <a:t>advantages and disadvantages. Decide which factor</a:t>
                      </a:r>
                      <a:r>
                        <a:rPr lang="en-GB" sz="1100" baseline="0" dirty="0"/>
                        <a:t> </a:t>
                      </a:r>
                      <a:r>
                        <a:rPr lang="en-GB" sz="1100" dirty="0"/>
                        <a:t>is the most important and explain your reasons</a:t>
                      </a:r>
                      <a:r>
                        <a:rPr lang="en-GB" sz="1100" baseline="0" dirty="0"/>
                        <a:t>. </a:t>
                      </a:r>
                      <a:endParaRPr lang="en-GB" sz="1100" dirty="0"/>
                    </a:p>
                  </a:txBody>
                  <a:tcPr/>
                </a:tc>
                <a:extLst>
                  <a:ext uri="{0D108BD9-81ED-4DB2-BD59-A6C34878D82A}">
                    <a16:rowId xmlns:a16="http://schemas.microsoft.com/office/drawing/2014/main" val="3392733999"/>
                  </a:ext>
                </a:extLst>
              </a:tr>
              <a:tr h="401414">
                <a:tc>
                  <a:txBody>
                    <a:bodyPr/>
                    <a:lstStyle/>
                    <a:p>
                      <a:r>
                        <a:rPr lang="en-GB" sz="1100" b="1" dirty="0"/>
                        <a:t>Analyse</a:t>
                      </a:r>
                    </a:p>
                  </a:txBody>
                  <a:tcPr/>
                </a:tc>
                <a:tc>
                  <a:txBody>
                    <a:bodyPr/>
                    <a:lstStyle/>
                    <a:p>
                      <a:r>
                        <a:rPr lang="en-GB" sz="1100" dirty="0"/>
                        <a:t>Identify the key factors and how they are linked and the explain the importance and relevance of each one.</a:t>
                      </a:r>
                      <a:r>
                        <a:rPr lang="en-GB" sz="1100" baseline="0" dirty="0"/>
                        <a:t> </a:t>
                      </a:r>
                      <a:endParaRPr lang="en-GB" sz="1100" dirty="0"/>
                    </a:p>
                  </a:txBody>
                  <a:tcPr/>
                </a:tc>
                <a:extLst>
                  <a:ext uri="{0D108BD9-81ED-4DB2-BD59-A6C34878D82A}">
                    <a16:rowId xmlns:a16="http://schemas.microsoft.com/office/drawing/2014/main" val="2820319138"/>
                  </a:ext>
                </a:extLst>
              </a:tr>
            </a:tbl>
          </a:graphicData>
        </a:graphic>
      </p:graphicFrame>
      <p:graphicFrame>
        <p:nvGraphicFramePr>
          <p:cNvPr id="11" name="Table 10"/>
          <p:cNvGraphicFramePr>
            <a:graphicFrameLocks noGrp="1"/>
          </p:cNvGraphicFramePr>
          <p:nvPr/>
        </p:nvGraphicFramePr>
        <p:xfrm>
          <a:off x="4651079" y="5787294"/>
          <a:ext cx="8157412" cy="3833326"/>
        </p:xfrm>
        <a:graphic>
          <a:graphicData uri="http://schemas.openxmlformats.org/drawingml/2006/table">
            <a:tbl>
              <a:tblPr firstRow="1" bandRow="1">
                <a:tableStyleId>{69C7853C-536D-4A76-A0AE-DD22124D55A5}</a:tableStyleId>
              </a:tblPr>
              <a:tblGrid>
                <a:gridCol w="8157412">
                  <a:extLst>
                    <a:ext uri="{9D8B030D-6E8A-4147-A177-3AD203B41FA5}">
                      <a16:colId xmlns:a16="http://schemas.microsoft.com/office/drawing/2014/main" val="4030426156"/>
                    </a:ext>
                  </a:extLst>
                </a:gridCol>
              </a:tblGrid>
              <a:tr h="282069">
                <a:tc>
                  <a:txBody>
                    <a:bodyPr/>
                    <a:lstStyle/>
                    <a:p>
                      <a:pPr algn="ctr"/>
                      <a:r>
                        <a:rPr lang="en-GB" sz="1800" dirty="0"/>
                        <a:t>Case</a:t>
                      </a:r>
                      <a:r>
                        <a:rPr lang="en-GB" sz="1800" baseline="0" dirty="0"/>
                        <a:t> Studies</a:t>
                      </a:r>
                      <a:endParaRPr lang="en-GB" sz="1800" dirty="0"/>
                    </a:p>
                  </a:txBody>
                  <a:tcPr>
                    <a:solidFill>
                      <a:srgbClr val="7030A0"/>
                    </a:solidFill>
                  </a:tcPr>
                </a:tc>
                <a:extLst>
                  <a:ext uri="{0D108BD9-81ED-4DB2-BD59-A6C34878D82A}">
                    <a16:rowId xmlns:a16="http://schemas.microsoft.com/office/drawing/2014/main" val="594964062"/>
                  </a:ext>
                </a:extLst>
              </a:tr>
              <a:tr h="314737">
                <a:tc>
                  <a:txBody>
                    <a:bodyPr/>
                    <a:lstStyle/>
                    <a:p>
                      <a:r>
                        <a:rPr lang="en-GB" sz="1000" b="1" dirty="0"/>
                        <a:t>Empowering/ Independence:</a:t>
                      </a:r>
                      <a:r>
                        <a:rPr lang="en-GB" sz="1000" b="1" baseline="0" dirty="0"/>
                        <a:t> </a:t>
                      </a:r>
                      <a:r>
                        <a:rPr lang="en-GB" sz="1000" b="0" baseline="0" dirty="0"/>
                        <a:t>James has arthritis. His joints are sore and swollen. He used to be a journalist and write a lot. He wants to discuss his meal choices and how to be as independent as possible whilst eating.</a:t>
                      </a:r>
                      <a:endParaRPr lang="en-GB" sz="1000" b="1" dirty="0"/>
                    </a:p>
                  </a:txBody>
                  <a:tcPr>
                    <a:solidFill>
                      <a:srgbClr val="9954CC"/>
                    </a:solidFill>
                  </a:tcPr>
                </a:tc>
                <a:extLst>
                  <a:ext uri="{0D108BD9-81ED-4DB2-BD59-A6C34878D82A}">
                    <a16:rowId xmlns:a16="http://schemas.microsoft.com/office/drawing/2014/main" val="2757839719"/>
                  </a:ext>
                </a:extLst>
              </a:tr>
              <a:tr h="438383">
                <a:tc>
                  <a:txBody>
                    <a:bodyPr/>
                    <a:lstStyle/>
                    <a:p>
                      <a:r>
                        <a:rPr lang="en-GB" sz="1000" b="1" dirty="0"/>
                        <a:t>Respect: </a:t>
                      </a:r>
                      <a:r>
                        <a:rPr lang="en-GB" sz="1000" b="0" dirty="0"/>
                        <a:t>Nathan is about to have his 3</a:t>
                      </a:r>
                      <a:r>
                        <a:rPr lang="en-GB" sz="1000" b="0" baseline="30000" dirty="0"/>
                        <a:t>rd</a:t>
                      </a:r>
                      <a:r>
                        <a:rPr lang="en-GB" sz="1000" b="0" dirty="0"/>
                        <a:t> birthday. His mum wants to invite everyone from his nursery to his party and is</a:t>
                      </a:r>
                      <a:r>
                        <a:rPr lang="en-GB" sz="1000" b="0" baseline="0" dirty="0"/>
                        <a:t> preparing invitations. Some of Nathan’s friends are Jehovah’s Witness but Nathan’s mum wants them to be there without being disrespectful to their beliefs.</a:t>
                      </a:r>
                      <a:endParaRPr lang="en-GB" sz="1000" b="1" dirty="0"/>
                    </a:p>
                  </a:txBody>
                  <a:tcPr>
                    <a:solidFill>
                      <a:srgbClr val="AA72D4"/>
                    </a:solidFill>
                  </a:tcPr>
                </a:tc>
                <a:extLst>
                  <a:ext uri="{0D108BD9-81ED-4DB2-BD59-A6C34878D82A}">
                    <a16:rowId xmlns:a16="http://schemas.microsoft.com/office/drawing/2014/main" val="2505487270"/>
                  </a:ext>
                </a:extLst>
              </a:tr>
              <a:tr h="438383">
                <a:tc>
                  <a:txBody>
                    <a:bodyPr/>
                    <a:lstStyle/>
                    <a:p>
                      <a:r>
                        <a:rPr lang="en-GB" sz="1000" b="1" dirty="0"/>
                        <a:t>Confidentiality: </a:t>
                      </a:r>
                      <a:r>
                        <a:rPr lang="en-GB" sz="1000" b="0" dirty="0"/>
                        <a:t>The medical records of 26 million patients are embroiled in a major security breach amid warnings that the IT system used by thousands of GPs is not secure.</a:t>
                      </a:r>
                      <a:r>
                        <a:rPr lang="en-GB" sz="1000" b="0" baseline="0" dirty="0"/>
                        <a:t> </a:t>
                      </a:r>
                      <a:r>
                        <a:rPr lang="en-GB" sz="1000" b="0" dirty="0"/>
                        <a:t>The Information Commissioner is investigating concerns that records held by 2,700 practices - one in three of those in England - can be accessed by hundreds of thousands of strangers.</a:t>
                      </a:r>
                    </a:p>
                  </a:txBody>
                  <a:tcPr>
                    <a:solidFill>
                      <a:srgbClr val="9954CC"/>
                    </a:solidFill>
                  </a:tcPr>
                </a:tc>
                <a:extLst>
                  <a:ext uri="{0D108BD9-81ED-4DB2-BD59-A6C34878D82A}">
                    <a16:rowId xmlns:a16="http://schemas.microsoft.com/office/drawing/2014/main" val="3935688865"/>
                  </a:ext>
                </a:extLst>
              </a:tr>
              <a:tr h="438383">
                <a:tc>
                  <a:txBody>
                    <a:bodyPr/>
                    <a:lstStyle/>
                    <a:p>
                      <a:r>
                        <a:rPr lang="en-GB" sz="1000" b="1" dirty="0"/>
                        <a:t>Dignity: </a:t>
                      </a:r>
                      <a:r>
                        <a:rPr lang="en-GB" sz="1000" b="0" dirty="0"/>
                        <a:t>Ana</a:t>
                      </a:r>
                      <a:r>
                        <a:rPr lang="en-GB" sz="1000" b="0" baseline="0" dirty="0"/>
                        <a:t> is receiving palliative care, she recently had a course of chemotherapy and has lost her hair. She had always been very particular about her appearance. She is nearing the end of life and Justine is helping her with her care in the hospice, Justine wants to maintain her dignity where possible.</a:t>
                      </a:r>
                      <a:endParaRPr lang="en-GB" sz="1000" b="1" dirty="0"/>
                    </a:p>
                  </a:txBody>
                  <a:tcPr>
                    <a:solidFill>
                      <a:srgbClr val="AA72D4"/>
                    </a:solidFill>
                  </a:tcPr>
                </a:tc>
                <a:extLst>
                  <a:ext uri="{0D108BD9-81ED-4DB2-BD59-A6C34878D82A}">
                    <a16:rowId xmlns:a16="http://schemas.microsoft.com/office/drawing/2014/main" val="3030404775"/>
                  </a:ext>
                </a:extLst>
              </a:tr>
              <a:tr h="314737">
                <a:tc>
                  <a:txBody>
                    <a:bodyPr/>
                    <a:lstStyle/>
                    <a:p>
                      <a:r>
                        <a:rPr lang="en-GB" sz="1000" b="1" dirty="0"/>
                        <a:t>Communication: </a:t>
                      </a:r>
                      <a:r>
                        <a:rPr lang="en-GB" sz="1000" b="0" dirty="0"/>
                        <a:t>The lack of communication across the NHS is "completely shocking", the Health Secretary said yesterday as he disclosed that 11 people died last year after being given the wrong medication. The NHS needs to improve</a:t>
                      </a:r>
                      <a:r>
                        <a:rPr lang="en-GB" sz="1000" b="0" baseline="0" dirty="0"/>
                        <a:t> communication to staff and patients.</a:t>
                      </a:r>
                      <a:endParaRPr lang="en-GB" sz="1000" b="0" dirty="0"/>
                    </a:p>
                  </a:txBody>
                  <a:tcPr>
                    <a:solidFill>
                      <a:srgbClr val="9954CC"/>
                    </a:solidFill>
                  </a:tcPr>
                </a:tc>
                <a:extLst>
                  <a:ext uri="{0D108BD9-81ED-4DB2-BD59-A6C34878D82A}">
                    <a16:rowId xmlns:a16="http://schemas.microsoft.com/office/drawing/2014/main" val="1413080278"/>
                  </a:ext>
                </a:extLst>
              </a:tr>
              <a:tr h="562030">
                <a:tc>
                  <a:txBody>
                    <a:bodyPr/>
                    <a:lstStyle/>
                    <a:p>
                      <a:r>
                        <a:rPr lang="en-GB" sz="1000" b="1" dirty="0"/>
                        <a:t>Safeguarding/</a:t>
                      </a:r>
                      <a:r>
                        <a:rPr lang="en-GB" sz="1000" b="1" baseline="0" dirty="0"/>
                        <a:t> duty of care: </a:t>
                      </a:r>
                      <a:r>
                        <a:rPr lang="en-GB" sz="1000" b="0" baseline="0" dirty="0"/>
                        <a:t>There were 12 chances to save the life of this eight year old girl. Instead, she died of 128 injuries. On 25 February 2000, months of abuse and neglect finally overcome Victoria </a:t>
                      </a:r>
                      <a:r>
                        <a:rPr lang="en-GB" sz="1000" b="0" baseline="0" dirty="0" err="1"/>
                        <a:t>Climbié</a:t>
                      </a:r>
                      <a:r>
                        <a:rPr lang="en-GB" sz="1000" b="0" baseline="0" dirty="0"/>
                        <a:t> and she’s declared dead. The torture she’s suffered includes starvation, cigarette burns, repeated beatings with bike chains and belt buckles. And hammer blows to her toes. Many will blame the Haringey social worker, for not doing more to prevent the abuse and the social care system that utterly failed to protect an innocent child.</a:t>
                      </a:r>
                      <a:endParaRPr lang="en-GB" sz="1000" b="0" dirty="0"/>
                    </a:p>
                  </a:txBody>
                  <a:tcPr>
                    <a:solidFill>
                      <a:srgbClr val="AA72D4"/>
                    </a:solidFill>
                  </a:tcPr>
                </a:tc>
                <a:extLst>
                  <a:ext uri="{0D108BD9-81ED-4DB2-BD59-A6C34878D82A}">
                    <a16:rowId xmlns:a16="http://schemas.microsoft.com/office/drawing/2014/main" val="2256787586"/>
                  </a:ext>
                </a:extLst>
              </a:tr>
              <a:tr h="312328">
                <a:tc>
                  <a:txBody>
                    <a:bodyPr/>
                    <a:lstStyle/>
                    <a:p>
                      <a:r>
                        <a:rPr lang="en-GB" sz="1000" b="1" dirty="0"/>
                        <a:t>Anti-discriminatory practice:  </a:t>
                      </a:r>
                      <a:r>
                        <a:rPr lang="en-GB" sz="1000" b="0" dirty="0"/>
                        <a:t>Violet</a:t>
                      </a:r>
                      <a:r>
                        <a:rPr lang="en-GB" sz="1000" b="0" baseline="0" dirty="0"/>
                        <a:t> aged 84, had an appointment to have an operation on a bunion on her big toe. However, because of her angina, she was sent for a heart scan. She said: "They found that it was not angina, but a leaky valve. "I asked if I could have this fixed. The attitude from doctors was: 'What are you bothered about, at your age?'.</a:t>
                      </a:r>
                      <a:endParaRPr lang="en-GB" sz="1000" b="1" dirty="0"/>
                    </a:p>
                  </a:txBody>
                  <a:tcPr>
                    <a:solidFill>
                      <a:srgbClr val="9954CC"/>
                    </a:solidFill>
                  </a:tcPr>
                </a:tc>
                <a:extLst>
                  <a:ext uri="{0D108BD9-81ED-4DB2-BD59-A6C34878D82A}">
                    <a16:rowId xmlns:a16="http://schemas.microsoft.com/office/drawing/2014/main" val="1713126824"/>
                  </a:ext>
                </a:extLst>
              </a:tr>
            </a:tbl>
          </a:graphicData>
        </a:graphic>
      </p:graphicFrame>
      <p:graphicFrame>
        <p:nvGraphicFramePr>
          <p:cNvPr id="12" name="Table 11"/>
          <p:cNvGraphicFramePr>
            <a:graphicFrameLocks noGrp="1"/>
          </p:cNvGraphicFramePr>
          <p:nvPr/>
        </p:nvGraphicFramePr>
        <p:xfrm>
          <a:off x="8717753" y="1573533"/>
          <a:ext cx="4097628" cy="4213065"/>
        </p:xfrm>
        <a:graphic>
          <a:graphicData uri="http://schemas.openxmlformats.org/drawingml/2006/table">
            <a:tbl>
              <a:tblPr firstRow="1" bandRow="1">
                <a:tableStyleId>{775DCB02-9BB8-47FD-8907-85C794F793BA}</a:tableStyleId>
              </a:tblPr>
              <a:tblGrid>
                <a:gridCol w="391698">
                  <a:extLst>
                    <a:ext uri="{9D8B030D-6E8A-4147-A177-3AD203B41FA5}">
                      <a16:colId xmlns:a16="http://schemas.microsoft.com/office/drawing/2014/main" val="4030426156"/>
                    </a:ext>
                  </a:extLst>
                </a:gridCol>
                <a:gridCol w="3705930">
                  <a:extLst>
                    <a:ext uri="{9D8B030D-6E8A-4147-A177-3AD203B41FA5}">
                      <a16:colId xmlns:a16="http://schemas.microsoft.com/office/drawing/2014/main" val="905449083"/>
                    </a:ext>
                  </a:extLst>
                </a:gridCol>
              </a:tblGrid>
              <a:tr h="468153">
                <a:tc gridSpan="2">
                  <a:txBody>
                    <a:bodyPr/>
                    <a:lstStyle/>
                    <a:p>
                      <a:pPr algn="ctr"/>
                      <a:r>
                        <a:rPr lang="en-GB" sz="1800" dirty="0"/>
                        <a:t>Self – Assessment</a:t>
                      </a:r>
                      <a:r>
                        <a:rPr lang="en-GB" sz="1800" baseline="0" dirty="0"/>
                        <a:t> Tips</a:t>
                      </a:r>
                      <a:endParaRPr lang="en-GB" sz="1800" dirty="0"/>
                    </a:p>
                  </a:txBody>
                  <a:tcPr>
                    <a:solidFill>
                      <a:srgbClr val="FF0000"/>
                    </a:solidFill>
                  </a:tcPr>
                </a:tc>
                <a:tc hMerge="1">
                  <a:txBody>
                    <a:bodyPr/>
                    <a:lstStyle/>
                    <a:p>
                      <a:endParaRPr lang="en-GB" dirty="0"/>
                    </a:p>
                  </a:txBody>
                  <a:tcPr/>
                </a:tc>
                <a:extLst>
                  <a:ext uri="{0D108BD9-81ED-4DB2-BD59-A6C34878D82A}">
                    <a16:rowId xmlns:a16="http://schemas.microsoft.com/office/drawing/2014/main" val="594964062"/>
                  </a:ext>
                </a:extLst>
              </a:tr>
              <a:tr h="602009">
                <a:tc>
                  <a:txBody>
                    <a:bodyPr/>
                    <a:lstStyle/>
                    <a:p>
                      <a:r>
                        <a:rPr lang="en-GB" sz="1100" b="1" dirty="0"/>
                        <a:t>1</a:t>
                      </a:r>
                    </a:p>
                  </a:txBody>
                  <a:tcPr>
                    <a:solidFill>
                      <a:srgbClr val="FF3737"/>
                    </a:solidFill>
                  </a:tcPr>
                </a:tc>
                <a:tc>
                  <a:txBody>
                    <a:bodyPr/>
                    <a:lstStyle/>
                    <a:p>
                      <a:r>
                        <a:rPr lang="en-GB" sz="1100" b="0" i="0" kern="1200" dirty="0">
                          <a:solidFill>
                            <a:schemeClr val="dk1"/>
                          </a:solidFill>
                          <a:effectLst/>
                          <a:latin typeface="+mn-lt"/>
                          <a:ea typeface="+mn-ea"/>
                          <a:cs typeface="+mn-cs"/>
                        </a:rPr>
                        <a:t>Identify</a:t>
                      </a:r>
                      <a:r>
                        <a:rPr lang="en-GB" sz="1100" b="0" i="0" kern="1200" baseline="0" dirty="0">
                          <a:solidFill>
                            <a:schemeClr val="dk1"/>
                          </a:solidFill>
                          <a:effectLst/>
                          <a:latin typeface="+mn-lt"/>
                          <a:ea typeface="+mn-ea"/>
                          <a:cs typeface="+mn-cs"/>
                        </a:rPr>
                        <a:t> </a:t>
                      </a:r>
                      <a:r>
                        <a:rPr lang="en-GB" sz="1100" b="0" i="0" kern="1200" dirty="0">
                          <a:solidFill>
                            <a:schemeClr val="dk1"/>
                          </a:solidFill>
                          <a:effectLst/>
                          <a:latin typeface="+mn-lt"/>
                          <a:ea typeface="+mn-ea"/>
                          <a:cs typeface="+mn-cs"/>
                        </a:rPr>
                        <a:t>specific and relevant examples of performance throughout the assessment.</a:t>
                      </a:r>
                      <a:endParaRPr lang="en-GB" sz="1100" dirty="0"/>
                    </a:p>
                  </a:txBody>
                  <a:tcPr>
                    <a:solidFill>
                      <a:srgbClr val="FF3737"/>
                    </a:solidFill>
                  </a:tcPr>
                </a:tc>
                <a:extLst>
                  <a:ext uri="{0D108BD9-81ED-4DB2-BD59-A6C34878D82A}">
                    <a16:rowId xmlns:a16="http://schemas.microsoft.com/office/drawing/2014/main" val="2757839719"/>
                  </a:ext>
                </a:extLst>
              </a:tr>
              <a:tr h="523275">
                <a:tc>
                  <a:txBody>
                    <a:bodyPr/>
                    <a:lstStyle/>
                    <a:p>
                      <a:r>
                        <a:rPr lang="en-GB" sz="1100" b="1" dirty="0"/>
                        <a:t>2</a:t>
                      </a:r>
                    </a:p>
                  </a:txBody>
                  <a:tcPr>
                    <a:solidFill>
                      <a:srgbClr val="FF6969"/>
                    </a:solidFill>
                  </a:tcPr>
                </a:tc>
                <a:tc>
                  <a:txBody>
                    <a:bodyPr/>
                    <a:lstStyle/>
                    <a:p>
                      <a:r>
                        <a:rPr lang="en-GB" sz="1100" dirty="0"/>
                        <a:t>Highlight your accomplishments make</a:t>
                      </a:r>
                      <a:r>
                        <a:rPr lang="en-GB" sz="1100" baseline="0" dirty="0"/>
                        <a:t> sure you accurately describe your strengths.</a:t>
                      </a:r>
                      <a:endParaRPr lang="en-GB" sz="1100" dirty="0"/>
                    </a:p>
                  </a:txBody>
                  <a:tcPr>
                    <a:solidFill>
                      <a:srgbClr val="FF6969"/>
                    </a:solidFill>
                  </a:tcPr>
                </a:tc>
                <a:extLst>
                  <a:ext uri="{0D108BD9-81ED-4DB2-BD59-A6C34878D82A}">
                    <a16:rowId xmlns:a16="http://schemas.microsoft.com/office/drawing/2014/main" val="2505487270"/>
                  </a:ext>
                </a:extLst>
              </a:tr>
              <a:tr h="463532">
                <a:tc>
                  <a:txBody>
                    <a:bodyPr/>
                    <a:lstStyle/>
                    <a:p>
                      <a:r>
                        <a:rPr lang="en-GB" sz="1100" b="1" dirty="0"/>
                        <a:t>3</a:t>
                      </a:r>
                    </a:p>
                  </a:txBody>
                  <a:tcPr>
                    <a:solidFill>
                      <a:srgbClr val="FF3737"/>
                    </a:solidFill>
                  </a:tcPr>
                </a:tc>
                <a:tc>
                  <a:txBody>
                    <a:bodyPr/>
                    <a:lstStyle/>
                    <a:p>
                      <a:r>
                        <a:rPr lang="en-GB" sz="1100" dirty="0"/>
                        <a:t>Be honest – it is very likely your teacher will have a good understanding</a:t>
                      </a:r>
                      <a:r>
                        <a:rPr lang="en-GB" sz="1100" baseline="0" dirty="0"/>
                        <a:t> of your strengths and areas for development.</a:t>
                      </a:r>
                      <a:endParaRPr lang="en-GB" sz="1100" dirty="0"/>
                    </a:p>
                  </a:txBody>
                  <a:tcPr>
                    <a:solidFill>
                      <a:srgbClr val="FF3737"/>
                    </a:solidFill>
                  </a:tcPr>
                </a:tc>
                <a:extLst>
                  <a:ext uri="{0D108BD9-81ED-4DB2-BD59-A6C34878D82A}">
                    <a16:rowId xmlns:a16="http://schemas.microsoft.com/office/drawing/2014/main" val="3935688865"/>
                  </a:ext>
                </a:extLst>
              </a:tr>
              <a:tr h="568564">
                <a:tc>
                  <a:txBody>
                    <a:bodyPr/>
                    <a:lstStyle/>
                    <a:p>
                      <a:r>
                        <a:rPr lang="en-GB" sz="1100" b="1" dirty="0"/>
                        <a:t>4</a:t>
                      </a:r>
                    </a:p>
                  </a:txBody>
                  <a:tcPr>
                    <a:solidFill>
                      <a:srgbClr val="FF6969"/>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100" dirty="0"/>
                        <a:t>Use the feedback provided and if you don’t understand it ask</a:t>
                      </a:r>
                      <a:r>
                        <a:rPr lang="en-GB" sz="1100" baseline="0" dirty="0"/>
                        <a:t> for help!</a:t>
                      </a:r>
                      <a:endParaRPr lang="en-GB" sz="1100" dirty="0"/>
                    </a:p>
                  </a:txBody>
                  <a:tcPr>
                    <a:solidFill>
                      <a:srgbClr val="FF6969"/>
                    </a:solidFill>
                  </a:tcPr>
                </a:tc>
                <a:extLst>
                  <a:ext uri="{0D108BD9-81ED-4DB2-BD59-A6C34878D82A}">
                    <a16:rowId xmlns:a16="http://schemas.microsoft.com/office/drawing/2014/main" val="1625619273"/>
                  </a:ext>
                </a:extLst>
              </a:tr>
              <a:tr h="470949">
                <a:tc>
                  <a:txBody>
                    <a:bodyPr/>
                    <a:lstStyle/>
                    <a:p>
                      <a:r>
                        <a:rPr lang="en-GB" sz="1100" b="1" dirty="0"/>
                        <a:t>5</a:t>
                      </a:r>
                    </a:p>
                  </a:txBody>
                  <a:tcPr>
                    <a:solidFill>
                      <a:srgbClr val="FF3737"/>
                    </a:solidFill>
                  </a:tcPr>
                </a:tc>
                <a:tc>
                  <a:txBody>
                    <a:bodyPr/>
                    <a:lstStyle/>
                    <a:p>
                      <a:r>
                        <a:rPr lang="en-GB" sz="1100" dirty="0"/>
                        <a:t>Research</a:t>
                      </a:r>
                      <a:r>
                        <a:rPr lang="en-GB" sz="1100" baseline="0" dirty="0"/>
                        <a:t> different ways that you could develop your performance.</a:t>
                      </a:r>
                      <a:endParaRPr lang="en-GB" sz="1100" dirty="0"/>
                    </a:p>
                  </a:txBody>
                  <a:tcPr>
                    <a:solidFill>
                      <a:srgbClr val="FF3737"/>
                    </a:solidFill>
                  </a:tcPr>
                </a:tc>
                <a:extLst>
                  <a:ext uri="{0D108BD9-81ED-4DB2-BD59-A6C34878D82A}">
                    <a16:rowId xmlns:a16="http://schemas.microsoft.com/office/drawing/2014/main" val="3186060669"/>
                  </a:ext>
                </a:extLst>
              </a:tr>
              <a:tr h="470949">
                <a:tc>
                  <a:txBody>
                    <a:bodyPr/>
                    <a:lstStyle/>
                    <a:p>
                      <a:r>
                        <a:rPr lang="en-GB" sz="1100" b="1" dirty="0"/>
                        <a:t>6</a:t>
                      </a:r>
                    </a:p>
                  </a:txBody>
                  <a:tcPr>
                    <a:solidFill>
                      <a:srgbClr val="FF6969"/>
                    </a:solidFill>
                  </a:tcPr>
                </a:tc>
                <a:tc>
                  <a:txBody>
                    <a:bodyPr/>
                    <a:lstStyle/>
                    <a:p>
                      <a:r>
                        <a:rPr lang="en-GB" sz="1100" dirty="0"/>
                        <a:t>Stay positive –</a:t>
                      </a:r>
                      <a:r>
                        <a:rPr lang="en-GB" sz="1100" baseline="0" dirty="0"/>
                        <a:t> even when discussing your areas for development. No one is perfect!</a:t>
                      </a:r>
                      <a:endParaRPr lang="en-GB" sz="1100" dirty="0"/>
                    </a:p>
                  </a:txBody>
                  <a:tcPr>
                    <a:solidFill>
                      <a:srgbClr val="FF6969"/>
                    </a:solidFill>
                  </a:tcPr>
                </a:tc>
                <a:extLst>
                  <a:ext uri="{0D108BD9-81ED-4DB2-BD59-A6C34878D82A}">
                    <a16:rowId xmlns:a16="http://schemas.microsoft.com/office/drawing/2014/main" val="1415091542"/>
                  </a:ext>
                </a:extLst>
              </a:tr>
              <a:tr h="645634">
                <a:tc>
                  <a:txBody>
                    <a:bodyPr/>
                    <a:lstStyle/>
                    <a:p>
                      <a:r>
                        <a:rPr lang="en-GB" sz="1100" b="1" dirty="0"/>
                        <a:t>7</a:t>
                      </a:r>
                    </a:p>
                  </a:txBody>
                  <a:tcPr>
                    <a:solidFill>
                      <a:srgbClr val="FF3737"/>
                    </a:solidFill>
                  </a:tcPr>
                </a:tc>
                <a:tc>
                  <a:txBody>
                    <a:bodyPr/>
                    <a:lstStyle/>
                    <a:p>
                      <a:r>
                        <a:rPr lang="en-GB" sz="1100" dirty="0"/>
                        <a:t>Create targets for development – identify how you can improve and how long it should take you to develop your weaknesses.</a:t>
                      </a:r>
                    </a:p>
                  </a:txBody>
                  <a:tcPr>
                    <a:solidFill>
                      <a:srgbClr val="FF3737"/>
                    </a:solidFill>
                  </a:tcPr>
                </a:tc>
                <a:extLst>
                  <a:ext uri="{0D108BD9-81ED-4DB2-BD59-A6C34878D82A}">
                    <a16:rowId xmlns:a16="http://schemas.microsoft.com/office/drawing/2014/main" val="3343049889"/>
                  </a:ext>
                </a:extLst>
              </a:tr>
            </a:tbl>
          </a:graphicData>
        </a:graphic>
      </p:graphicFrame>
    </p:spTree>
    <p:extLst>
      <p:ext uri="{BB962C8B-B14F-4D97-AF65-F5344CB8AC3E}">
        <p14:creationId xmlns:p14="http://schemas.microsoft.com/office/powerpoint/2010/main" val="286024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health and social care job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7758"/>
            <a:ext cx="12776491" cy="2939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3668" y="0"/>
            <a:ext cx="10110267" cy="969496"/>
          </a:xfrm>
          <a:prstGeom prst="rect">
            <a:avLst/>
          </a:prstGeom>
          <a:noFill/>
        </p:spPr>
        <p:txBody>
          <a:bodyPr wrap="none" lIns="96012" tIns="48006" rIns="96012" bIns="48006">
            <a:spAutoFit/>
          </a:bodyPr>
          <a:lstStyle/>
          <a:p>
            <a:pPr algn="ctr"/>
            <a:r>
              <a:rPr lang="en-US" sz="567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BTEC Tech Health and Social Care</a:t>
            </a:r>
          </a:p>
        </p:txBody>
      </p:sp>
      <p:sp>
        <p:nvSpPr>
          <p:cNvPr id="5" name="Rectangle 4"/>
          <p:cNvSpPr/>
          <p:nvPr/>
        </p:nvSpPr>
        <p:spPr>
          <a:xfrm>
            <a:off x="4194838" y="865648"/>
            <a:ext cx="4347922" cy="707886"/>
          </a:xfrm>
          <a:prstGeom prst="rect">
            <a:avLst/>
          </a:prstGeom>
          <a:noFill/>
        </p:spPr>
        <p:txBody>
          <a:bodyPr wrap="none" lIns="91440" tIns="45720" rIns="91440" bIns="45720">
            <a:spAutoFit/>
          </a:bodyPr>
          <a:lstStyle/>
          <a:p>
            <a:pPr algn="ctr"/>
            <a:r>
              <a:rPr lang="en-US" sz="4000" b="1" dirty="0">
                <a:ln w="6600">
                  <a:solidFill>
                    <a:schemeClr val="accent6">
                      <a:lumMod val="50000"/>
                    </a:schemeClr>
                  </a:solidFill>
                  <a:prstDash val="solid"/>
                </a:ln>
                <a:solidFill>
                  <a:schemeClr val="accent6">
                    <a:lumMod val="50000"/>
                  </a:schemeClr>
                </a:solidFill>
              </a:rPr>
              <a:t>Services and Values</a:t>
            </a:r>
          </a:p>
        </p:txBody>
      </p:sp>
      <p:graphicFrame>
        <p:nvGraphicFramePr>
          <p:cNvPr id="6" name="Table 5"/>
          <p:cNvGraphicFramePr>
            <a:graphicFrameLocks noGrp="1"/>
          </p:cNvGraphicFramePr>
          <p:nvPr>
            <p:extLst>
              <p:ext uri="{D42A27DB-BD31-4B8C-83A1-F6EECF244321}">
                <p14:modId xmlns:p14="http://schemas.microsoft.com/office/powerpoint/2010/main" val="42235754"/>
              </p:ext>
            </p:extLst>
          </p:nvPr>
        </p:nvGraphicFramePr>
        <p:xfrm>
          <a:off x="0" y="1616070"/>
          <a:ext cx="4644189" cy="3641018"/>
        </p:xfrm>
        <a:graphic>
          <a:graphicData uri="http://schemas.openxmlformats.org/drawingml/2006/table">
            <a:tbl>
              <a:tblPr firstRow="1" bandRow="1">
                <a:tableStyleId>{5C22544A-7EE6-4342-B048-85BDC9FD1C3A}</a:tableStyleId>
              </a:tblPr>
              <a:tblGrid>
                <a:gridCol w="1656802">
                  <a:extLst>
                    <a:ext uri="{9D8B030D-6E8A-4147-A177-3AD203B41FA5}">
                      <a16:colId xmlns:a16="http://schemas.microsoft.com/office/drawing/2014/main" val="4030426156"/>
                    </a:ext>
                  </a:extLst>
                </a:gridCol>
                <a:gridCol w="2987387">
                  <a:extLst>
                    <a:ext uri="{9D8B030D-6E8A-4147-A177-3AD203B41FA5}">
                      <a16:colId xmlns:a16="http://schemas.microsoft.com/office/drawing/2014/main" val="905449083"/>
                    </a:ext>
                  </a:extLst>
                </a:gridCol>
              </a:tblGrid>
              <a:tr h="440618">
                <a:tc gridSpan="2">
                  <a:txBody>
                    <a:bodyPr/>
                    <a:lstStyle/>
                    <a:p>
                      <a:pPr algn="ctr"/>
                      <a:r>
                        <a:rPr lang="en-GB" sz="1800" dirty="0"/>
                        <a:t>The Spec!!!</a:t>
                      </a:r>
                    </a:p>
                  </a:txBody>
                  <a:tcPr/>
                </a:tc>
                <a:tc hMerge="1">
                  <a:txBody>
                    <a:bodyPr/>
                    <a:lstStyle/>
                    <a:p>
                      <a:endParaRPr lang="en-GB" dirty="0"/>
                    </a:p>
                  </a:txBody>
                  <a:tcPr/>
                </a:tc>
                <a:extLst>
                  <a:ext uri="{0D108BD9-81ED-4DB2-BD59-A6C34878D82A}">
                    <a16:rowId xmlns:a16="http://schemas.microsoft.com/office/drawing/2014/main" val="594964062"/>
                  </a:ext>
                </a:extLst>
              </a:tr>
              <a:tr h="1005841">
                <a:tc>
                  <a:txBody>
                    <a:bodyPr/>
                    <a:lstStyle/>
                    <a:p>
                      <a:r>
                        <a:rPr lang="en-GB" sz="1400" b="1" dirty="0"/>
                        <a:t>PASS</a:t>
                      </a:r>
                    </a:p>
                  </a:txBody>
                  <a:tcPr/>
                </a:tc>
                <a:tc>
                  <a:txBody>
                    <a:bodyPr/>
                    <a:lstStyle/>
                    <a:p>
                      <a:r>
                        <a:rPr lang="en-GB" sz="1200" b="1" dirty="0"/>
                        <a:t>Explain </a:t>
                      </a:r>
                      <a:r>
                        <a:rPr lang="en-GB" sz="1200" b="0" dirty="0"/>
                        <a:t>how health and social care services meet the needs of</a:t>
                      </a:r>
                      <a:r>
                        <a:rPr lang="en-GB" sz="1200" b="0" baseline="0" dirty="0"/>
                        <a:t> individuals in a given scenario. </a:t>
                      </a:r>
                    </a:p>
                    <a:p>
                      <a:r>
                        <a:rPr lang="en-GB" sz="1200" b="1" baseline="0" dirty="0"/>
                        <a:t>Explain </a:t>
                      </a:r>
                      <a:r>
                        <a:rPr lang="en-GB" sz="1200" b="0" baseline="0" dirty="0"/>
                        <a:t>how barriers could affect the use of one health and social care service for an individual in a given scenario.</a:t>
                      </a:r>
                      <a:endParaRPr lang="en-GB" sz="1200" b="1" dirty="0"/>
                    </a:p>
                  </a:txBody>
                  <a:tcPr/>
                </a:tc>
                <a:extLst>
                  <a:ext uri="{0D108BD9-81ED-4DB2-BD59-A6C34878D82A}">
                    <a16:rowId xmlns:a16="http://schemas.microsoft.com/office/drawing/2014/main" val="2757839719"/>
                  </a:ext>
                </a:extLst>
              </a:tr>
              <a:tr h="652237">
                <a:tc>
                  <a:txBody>
                    <a:bodyPr/>
                    <a:lstStyle/>
                    <a:p>
                      <a:r>
                        <a:rPr lang="en-GB" sz="1400" b="1" dirty="0"/>
                        <a:t>MERIT</a:t>
                      </a:r>
                    </a:p>
                  </a:txBody>
                  <a:tcPr/>
                </a:tc>
                <a:tc>
                  <a:txBody>
                    <a:bodyPr/>
                    <a:lstStyle/>
                    <a:p>
                      <a:r>
                        <a:rPr lang="en-GB" sz="1200" b="1" dirty="0"/>
                        <a:t>Analyse</a:t>
                      </a:r>
                      <a:r>
                        <a:rPr lang="en-GB" sz="1200" b="1" baseline="0" dirty="0"/>
                        <a:t> </a:t>
                      </a:r>
                      <a:r>
                        <a:rPr lang="en-GB" sz="1200" b="0" baseline="0" dirty="0"/>
                        <a:t>the extent to which health and social care services meet the needs of individuals in a given scenario, </a:t>
                      </a:r>
                      <a:r>
                        <a:rPr lang="en-GB" sz="1200" b="1" baseline="0" dirty="0"/>
                        <a:t>explaining </a:t>
                      </a:r>
                      <a:r>
                        <a:rPr lang="en-GB" sz="1200" b="0" baseline="0" dirty="0"/>
                        <a:t>how barriers for one service can be overcome.</a:t>
                      </a:r>
                      <a:endParaRPr lang="en-GB" sz="1200" dirty="0"/>
                    </a:p>
                  </a:txBody>
                  <a:tcPr/>
                </a:tc>
                <a:extLst>
                  <a:ext uri="{0D108BD9-81ED-4DB2-BD59-A6C34878D82A}">
                    <a16:rowId xmlns:a16="http://schemas.microsoft.com/office/drawing/2014/main" val="2505487270"/>
                  </a:ext>
                </a:extLst>
              </a:tr>
              <a:tr h="822961">
                <a:tc>
                  <a:txBody>
                    <a:bodyPr/>
                    <a:lstStyle/>
                    <a:p>
                      <a:r>
                        <a:rPr lang="en-GB" sz="1400" b="1" dirty="0"/>
                        <a:t>DISTINCTION</a:t>
                      </a:r>
                    </a:p>
                  </a:txBody>
                  <a:tcPr/>
                </a:tc>
                <a:tc>
                  <a:txBody>
                    <a:bodyPr/>
                    <a:lstStyle/>
                    <a:p>
                      <a:r>
                        <a:rPr lang="en-GB" sz="1200" b="1" dirty="0"/>
                        <a:t>Assess</a:t>
                      </a:r>
                      <a:r>
                        <a:rPr lang="en-GB" sz="1200" b="1" baseline="0" dirty="0"/>
                        <a:t> </a:t>
                      </a:r>
                      <a:r>
                        <a:rPr lang="en-GB" sz="1200" b="0" baseline="0" dirty="0"/>
                        <a:t>the suitability of health and social care services for individuals in a given scenario, making justified and realistic suggestions for how barriers for one service can be overcome.</a:t>
                      </a:r>
                      <a:endParaRPr lang="en-GB" sz="1200" b="1" dirty="0"/>
                    </a:p>
                  </a:txBody>
                  <a:tcPr/>
                </a:tc>
                <a:extLst>
                  <a:ext uri="{0D108BD9-81ED-4DB2-BD59-A6C34878D82A}">
                    <a16:rowId xmlns:a16="http://schemas.microsoft.com/office/drawing/2014/main" val="393568886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0151745"/>
              </p:ext>
            </p:extLst>
          </p:nvPr>
        </p:nvGraphicFramePr>
        <p:xfrm>
          <a:off x="4644189" y="1616069"/>
          <a:ext cx="4066674" cy="3764453"/>
        </p:xfrm>
        <a:graphic>
          <a:graphicData uri="http://schemas.openxmlformats.org/drawingml/2006/table">
            <a:tbl>
              <a:tblPr firstRow="1" bandRow="1">
                <a:tableStyleId>{775DCB02-9BB8-47FD-8907-85C794F793BA}</a:tableStyleId>
              </a:tblPr>
              <a:tblGrid>
                <a:gridCol w="2021306">
                  <a:extLst>
                    <a:ext uri="{9D8B030D-6E8A-4147-A177-3AD203B41FA5}">
                      <a16:colId xmlns:a16="http://schemas.microsoft.com/office/drawing/2014/main" val="4030426156"/>
                    </a:ext>
                  </a:extLst>
                </a:gridCol>
                <a:gridCol w="2045368">
                  <a:extLst>
                    <a:ext uri="{9D8B030D-6E8A-4147-A177-3AD203B41FA5}">
                      <a16:colId xmlns:a16="http://schemas.microsoft.com/office/drawing/2014/main" val="905449083"/>
                    </a:ext>
                  </a:extLst>
                </a:gridCol>
              </a:tblGrid>
              <a:tr h="443261">
                <a:tc gridSpan="2">
                  <a:txBody>
                    <a:bodyPr/>
                    <a:lstStyle/>
                    <a:p>
                      <a:pPr algn="ctr"/>
                      <a:r>
                        <a:rPr lang="en-GB" sz="1800" dirty="0"/>
                        <a:t>Health and  Social</a:t>
                      </a:r>
                      <a:r>
                        <a:rPr lang="en-GB" sz="1800" baseline="0" dirty="0"/>
                        <a:t> </a:t>
                      </a:r>
                      <a:r>
                        <a:rPr lang="en-GB" sz="1800" dirty="0"/>
                        <a:t>Care Services</a:t>
                      </a:r>
                    </a:p>
                  </a:txBody>
                  <a:tcPr/>
                </a:tc>
                <a:tc hMerge="1">
                  <a:txBody>
                    <a:bodyPr/>
                    <a:lstStyle/>
                    <a:p>
                      <a:endParaRPr lang="en-GB" dirty="0"/>
                    </a:p>
                  </a:txBody>
                  <a:tcPr/>
                </a:tc>
                <a:extLst>
                  <a:ext uri="{0D108BD9-81ED-4DB2-BD59-A6C34878D82A}">
                    <a16:rowId xmlns:a16="http://schemas.microsoft.com/office/drawing/2014/main" val="594964062"/>
                  </a:ext>
                </a:extLst>
              </a:tr>
              <a:tr h="395112">
                <a:tc>
                  <a:txBody>
                    <a:bodyPr/>
                    <a:lstStyle/>
                    <a:p>
                      <a:pPr algn="ctr"/>
                      <a:r>
                        <a:rPr lang="en-GB" sz="1600" b="1" dirty="0"/>
                        <a:t>HEALTH</a:t>
                      </a:r>
                      <a:r>
                        <a:rPr lang="en-GB" sz="1600" b="1" baseline="0" dirty="0"/>
                        <a:t> CARE</a:t>
                      </a:r>
                      <a:endParaRPr lang="en-GB" sz="1600" b="1" dirty="0"/>
                    </a:p>
                  </a:txBody>
                  <a:tcPr/>
                </a:tc>
                <a:tc>
                  <a:txBody>
                    <a:bodyPr/>
                    <a:lstStyle/>
                    <a:p>
                      <a:pPr algn="ctr"/>
                      <a:r>
                        <a:rPr lang="en-GB" sz="1600" b="1" dirty="0"/>
                        <a:t>SOCIAL</a:t>
                      </a:r>
                      <a:r>
                        <a:rPr lang="en-GB" sz="1600" b="1" baseline="0" dirty="0"/>
                        <a:t> CARE</a:t>
                      </a:r>
                      <a:endParaRPr lang="en-GB" sz="1600" b="1" dirty="0"/>
                    </a:p>
                  </a:txBody>
                  <a:tcPr/>
                </a:tc>
                <a:extLst>
                  <a:ext uri="{0D108BD9-81ED-4DB2-BD59-A6C34878D82A}">
                    <a16:rowId xmlns:a16="http://schemas.microsoft.com/office/drawing/2014/main" val="2757839719"/>
                  </a:ext>
                </a:extLst>
              </a:tr>
              <a:tr h="481263">
                <a:tc>
                  <a:txBody>
                    <a:bodyPr/>
                    <a:lstStyle/>
                    <a:p>
                      <a:r>
                        <a:rPr lang="en-GB" sz="1400" b="0" dirty="0"/>
                        <a:t>Primary:</a:t>
                      </a:r>
                      <a:r>
                        <a:rPr lang="en-GB" sz="1400" b="0" baseline="0" dirty="0"/>
                        <a:t> GPs, dental care, optometry, community health care.</a:t>
                      </a:r>
                      <a:endParaRPr lang="en-GB" sz="1400" b="0" dirty="0"/>
                    </a:p>
                  </a:txBody>
                  <a:tcPr/>
                </a:tc>
                <a:tc>
                  <a:txBody>
                    <a:bodyPr/>
                    <a:lstStyle/>
                    <a:p>
                      <a:r>
                        <a:rPr lang="en-GB" sz="1200" b="0" dirty="0"/>
                        <a:t>Children and</a:t>
                      </a:r>
                      <a:r>
                        <a:rPr lang="en-GB" sz="1200" b="0" baseline="0" dirty="0"/>
                        <a:t> young people: foster care, residential care, youth work.</a:t>
                      </a:r>
                      <a:endParaRPr lang="en-GB" sz="1200" b="0" dirty="0"/>
                    </a:p>
                  </a:txBody>
                  <a:tcPr/>
                </a:tc>
                <a:extLst>
                  <a:ext uri="{0D108BD9-81ED-4DB2-BD59-A6C34878D82A}">
                    <a16:rowId xmlns:a16="http://schemas.microsoft.com/office/drawing/2014/main" val="2505487270"/>
                  </a:ext>
                </a:extLst>
              </a:tr>
              <a:tr h="433137">
                <a:tc>
                  <a:txBody>
                    <a:bodyPr/>
                    <a:lstStyle/>
                    <a:p>
                      <a:r>
                        <a:rPr lang="en-GB" sz="1400" b="0" dirty="0"/>
                        <a:t>Secondary and tertiary care: specialist</a:t>
                      </a:r>
                      <a:r>
                        <a:rPr lang="en-GB" sz="1400" b="0" baseline="0" dirty="0"/>
                        <a:t> medical care.</a:t>
                      </a:r>
                      <a:endParaRPr lang="en-GB" sz="1400" b="0" dirty="0"/>
                    </a:p>
                  </a:txBody>
                  <a:tcPr/>
                </a:tc>
                <a:tc>
                  <a:txBody>
                    <a:bodyPr/>
                    <a:lstStyle/>
                    <a:p>
                      <a:r>
                        <a:rPr lang="en-GB" sz="1200" b="0" dirty="0"/>
                        <a:t>Adults or children</a:t>
                      </a:r>
                      <a:r>
                        <a:rPr lang="en-GB" sz="1200" b="0" baseline="0" dirty="0"/>
                        <a:t> with specific needs: residential care, respite care, domiciliary care.</a:t>
                      </a:r>
                      <a:endParaRPr lang="en-GB" sz="1200" b="0" dirty="0"/>
                    </a:p>
                  </a:txBody>
                  <a:tcPr/>
                </a:tc>
                <a:extLst>
                  <a:ext uri="{0D108BD9-81ED-4DB2-BD59-A6C34878D82A}">
                    <a16:rowId xmlns:a16="http://schemas.microsoft.com/office/drawing/2014/main" val="3935688865"/>
                  </a:ext>
                </a:extLst>
              </a:tr>
              <a:tr h="433137">
                <a:tc>
                  <a:txBody>
                    <a:bodyPr/>
                    <a:lstStyle/>
                    <a:p>
                      <a:r>
                        <a:rPr lang="en-GB" sz="1400" b="0" dirty="0"/>
                        <a:t>Allied health</a:t>
                      </a:r>
                      <a:r>
                        <a:rPr lang="en-GB" sz="1400" b="0" baseline="0" dirty="0"/>
                        <a:t> professionals: physiotherapy, occupational therapy, speech and language, dieticians</a:t>
                      </a:r>
                      <a:endParaRPr lang="en-GB" sz="1400" b="0" dirty="0"/>
                    </a:p>
                  </a:txBody>
                  <a:tcPr/>
                </a:tc>
                <a:tc>
                  <a:txBody>
                    <a:bodyPr/>
                    <a:lstStyle/>
                    <a:p>
                      <a:r>
                        <a:rPr lang="en-GB" sz="1200" b="0" dirty="0"/>
                        <a:t>Older adults: residential care, domiciliary care.</a:t>
                      </a:r>
                    </a:p>
                    <a:p>
                      <a:endParaRPr lang="en-GB" sz="1200" b="0" dirty="0"/>
                    </a:p>
                    <a:p>
                      <a:endParaRPr lang="en-GB" sz="1200" b="0" dirty="0"/>
                    </a:p>
                    <a:p>
                      <a:r>
                        <a:rPr lang="en-GB" sz="1200" b="0" dirty="0"/>
                        <a:t>Informal care: relatives, friends, neighbours.</a:t>
                      </a:r>
                    </a:p>
                  </a:txBody>
                  <a:tcPr/>
                </a:tc>
                <a:extLst>
                  <a:ext uri="{0D108BD9-81ED-4DB2-BD59-A6C34878D82A}">
                    <a16:rowId xmlns:a16="http://schemas.microsoft.com/office/drawing/2014/main" val="162561927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31444235"/>
              </p:ext>
            </p:extLst>
          </p:nvPr>
        </p:nvGraphicFramePr>
        <p:xfrm>
          <a:off x="4632157" y="5358087"/>
          <a:ext cx="4090738" cy="1463040"/>
        </p:xfrm>
        <a:graphic>
          <a:graphicData uri="http://schemas.openxmlformats.org/drawingml/2006/table">
            <a:tbl>
              <a:tblPr firstRow="1" bandRow="1">
                <a:tableStyleId>{284E427A-3D55-4303-BF80-6455036E1DE7}</a:tableStyleId>
              </a:tblPr>
              <a:tblGrid>
                <a:gridCol w="1363579">
                  <a:extLst>
                    <a:ext uri="{9D8B030D-6E8A-4147-A177-3AD203B41FA5}">
                      <a16:colId xmlns:a16="http://schemas.microsoft.com/office/drawing/2014/main" val="4030426156"/>
                    </a:ext>
                  </a:extLst>
                </a:gridCol>
                <a:gridCol w="1247275">
                  <a:extLst>
                    <a:ext uri="{9D8B030D-6E8A-4147-A177-3AD203B41FA5}">
                      <a16:colId xmlns:a16="http://schemas.microsoft.com/office/drawing/2014/main" val="4289487510"/>
                    </a:ext>
                  </a:extLst>
                </a:gridCol>
                <a:gridCol w="1479884">
                  <a:extLst>
                    <a:ext uri="{9D8B030D-6E8A-4147-A177-3AD203B41FA5}">
                      <a16:colId xmlns:a16="http://schemas.microsoft.com/office/drawing/2014/main" val="1437139982"/>
                    </a:ext>
                  </a:extLst>
                </a:gridCol>
              </a:tblGrid>
              <a:tr h="294678">
                <a:tc gridSpan="3">
                  <a:txBody>
                    <a:bodyPr/>
                    <a:lstStyle/>
                    <a:p>
                      <a:pPr algn="ctr"/>
                      <a:r>
                        <a:rPr lang="en-GB" sz="1800" dirty="0"/>
                        <a:t>Sentence Starters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94964062"/>
                  </a:ext>
                </a:extLst>
              </a:tr>
              <a:tr h="245565">
                <a:tc>
                  <a:txBody>
                    <a:bodyPr/>
                    <a:lstStyle/>
                    <a:p>
                      <a:r>
                        <a:rPr lang="en-GB" sz="1350" b="0" dirty="0"/>
                        <a:t>In addition to…</a:t>
                      </a:r>
                    </a:p>
                  </a:txBody>
                  <a:tcPr/>
                </a:tc>
                <a:tc>
                  <a:txBody>
                    <a:bodyPr/>
                    <a:lstStyle/>
                    <a:p>
                      <a:r>
                        <a:rPr lang="en-GB" sz="1350" b="0" dirty="0"/>
                        <a:t>Alternatively…</a:t>
                      </a:r>
                    </a:p>
                  </a:txBody>
                  <a:tcPr/>
                </a:tc>
                <a:tc>
                  <a:txBody>
                    <a:bodyPr/>
                    <a:lstStyle/>
                    <a:p>
                      <a:r>
                        <a:rPr lang="en-GB" sz="1350" b="0" dirty="0"/>
                        <a:t>For instance…</a:t>
                      </a:r>
                    </a:p>
                  </a:txBody>
                  <a:tcPr/>
                </a:tc>
                <a:extLst>
                  <a:ext uri="{0D108BD9-81ED-4DB2-BD59-A6C34878D82A}">
                    <a16:rowId xmlns:a16="http://schemas.microsoft.com/office/drawing/2014/main" val="2757839719"/>
                  </a:ext>
                </a:extLst>
              </a:tr>
              <a:tr h="245565">
                <a:tc>
                  <a:txBody>
                    <a:bodyPr/>
                    <a:lstStyle/>
                    <a:p>
                      <a:r>
                        <a:rPr lang="en-GB" sz="1350" b="0" dirty="0"/>
                        <a:t>Another point…</a:t>
                      </a:r>
                    </a:p>
                  </a:txBody>
                  <a:tcPr/>
                </a:tc>
                <a:tc>
                  <a:txBody>
                    <a:bodyPr/>
                    <a:lstStyle/>
                    <a:p>
                      <a:r>
                        <a:rPr lang="en-GB" sz="1350" b="0" dirty="0"/>
                        <a:t>For</a:t>
                      </a:r>
                      <a:r>
                        <a:rPr lang="en-GB" sz="1350" b="0" baseline="0" dirty="0"/>
                        <a:t> example…</a:t>
                      </a:r>
                      <a:endParaRPr lang="en-GB" sz="1350" b="0" dirty="0"/>
                    </a:p>
                  </a:txBody>
                  <a:tcPr/>
                </a:tc>
                <a:tc>
                  <a:txBody>
                    <a:bodyPr/>
                    <a:lstStyle/>
                    <a:p>
                      <a:r>
                        <a:rPr lang="en-GB" sz="1350" b="0" dirty="0"/>
                        <a:t>Whereas…</a:t>
                      </a:r>
                    </a:p>
                  </a:txBody>
                  <a:tcPr/>
                </a:tc>
                <a:extLst>
                  <a:ext uri="{0D108BD9-81ED-4DB2-BD59-A6C34878D82A}">
                    <a16:rowId xmlns:a16="http://schemas.microsoft.com/office/drawing/2014/main" val="2682840892"/>
                  </a:ext>
                </a:extLst>
              </a:tr>
              <a:tr h="417460">
                <a:tc>
                  <a:txBody>
                    <a:bodyPr/>
                    <a:lstStyle/>
                    <a:p>
                      <a:r>
                        <a:rPr lang="en-GB" sz="1350" b="0" dirty="0"/>
                        <a:t>This can be illustrated by….</a:t>
                      </a:r>
                    </a:p>
                  </a:txBody>
                  <a:tcPr/>
                </a:tc>
                <a:tc>
                  <a:txBody>
                    <a:bodyPr/>
                    <a:lstStyle/>
                    <a:p>
                      <a:r>
                        <a:rPr lang="en-GB" sz="1350" b="0" dirty="0"/>
                        <a:t>However…</a:t>
                      </a:r>
                    </a:p>
                  </a:txBody>
                  <a:tcPr/>
                </a:tc>
                <a:tc>
                  <a:txBody>
                    <a:bodyPr/>
                    <a:lstStyle/>
                    <a:p>
                      <a:r>
                        <a:rPr lang="en-GB" sz="1350" b="0" dirty="0"/>
                        <a:t>Generally…</a:t>
                      </a:r>
                    </a:p>
                  </a:txBody>
                  <a:tcPr/>
                </a:tc>
                <a:extLst>
                  <a:ext uri="{0D108BD9-81ED-4DB2-BD59-A6C34878D82A}">
                    <a16:rowId xmlns:a16="http://schemas.microsoft.com/office/drawing/2014/main" val="181977946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74846900"/>
              </p:ext>
            </p:extLst>
          </p:nvPr>
        </p:nvGraphicFramePr>
        <p:xfrm>
          <a:off x="0" y="5257088"/>
          <a:ext cx="4644188" cy="4344111"/>
        </p:xfrm>
        <a:graphic>
          <a:graphicData uri="http://schemas.openxmlformats.org/drawingml/2006/table">
            <a:tbl>
              <a:tblPr firstRow="1" bandRow="1">
                <a:tableStyleId>{08FB837D-C827-4EFA-A057-4D05807E0F7C}</a:tableStyleId>
              </a:tblPr>
              <a:tblGrid>
                <a:gridCol w="1064030">
                  <a:extLst>
                    <a:ext uri="{9D8B030D-6E8A-4147-A177-3AD203B41FA5}">
                      <a16:colId xmlns:a16="http://schemas.microsoft.com/office/drawing/2014/main" val="4030426156"/>
                    </a:ext>
                  </a:extLst>
                </a:gridCol>
                <a:gridCol w="3580158">
                  <a:extLst>
                    <a:ext uri="{9D8B030D-6E8A-4147-A177-3AD203B41FA5}">
                      <a16:colId xmlns:a16="http://schemas.microsoft.com/office/drawing/2014/main" val="905449083"/>
                    </a:ext>
                  </a:extLst>
                </a:gridCol>
              </a:tblGrid>
              <a:tr h="380552">
                <a:tc gridSpan="2">
                  <a:txBody>
                    <a:bodyPr/>
                    <a:lstStyle/>
                    <a:p>
                      <a:pPr algn="ctr"/>
                      <a:r>
                        <a:rPr lang="en-GB" sz="1800" dirty="0"/>
                        <a:t>Basics</a:t>
                      </a:r>
                    </a:p>
                  </a:txBody>
                  <a:tcPr/>
                </a:tc>
                <a:tc hMerge="1">
                  <a:txBody>
                    <a:bodyPr/>
                    <a:lstStyle/>
                    <a:p>
                      <a:endParaRPr lang="en-GB" dirty="0"/>
                    </a:p>
                  </a:txBody>
                  <a:tcPr/>
                </a:tc>
                <a:extLst>
                  <a:ext uri="{0D108BD9-81ED-4DB2-BD59-A6C34878D82A}">
                    <a16:rowId xmlns:a16="http://schemas.microsoft.com/office/drawing/2014/main" val="594964062"/>
                  </a:ext>
                </a:extLst>
              </a:tr>
              <a:tr h="493117">
                <a:tc>
                  <a:txBody>
                    <a:bodyPr/>
                    <a:lstStyle/>
                    <a:p>
                      <a:r>
                        <a:rPr lang="en-GB" sz="1400" b="1" dirty="0"/>
                        <a:t>Identify</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a:t>Establish or indicate who or what (someone or something) is.</a:t>
                      </a:r>
                      <a:endParaRPr lang="en-GB" sz="1200" b="1" dirty="0"/>
                    </a:p>
                  </a:txBody>
                  <a:tcPr/>
                </a:tc>
                <a:extLst>
                  <a:ext uri="{0D108BD9-81ED-4DB2-BD59-A6C34878D82A}">
                    <a16:rowId xmlns:a16="http://schemas.microsoft.com/office/drawing/2014/main" val="2757839719"/>
                  </a:ext>
                </a:extLst>
              </a:tr>
              <a:tr h="493117">
                <a:tc>
                  <a:txBody>
                    <a:bodyPr/>
                    <a:lstStyle/>
                    <a:p>
                      <a:r>
                        <a:rPr lang="en-GB" sz="1400" b="1" dirty="0"/>
                        <a:t>Describe</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a:t>Give a detailed account in words of.</a:t>
                      </a:r>
                    </a:p>
                    <a:p>
                      <a:endParaRPr lang="en-GB" sz="1200" dirty="0"/>
                    </a:p>
                  </a:txBody>
                  <a:tcPr/>
                </a:tc>
                <a:extLst>
                  <a:ext uri="{0D108BD9-81ED-4DB2-BD59-A6C34878D82A}">
                    <a16:rowId xmlns:a16="http://schemas.microsoft.com/office/drawing/2014/main" val="2505487270"/>
                  </a:ext>
                </a:extLst>
              </a:tr>
              <a:tr h="493117">
                <a:tc>
                  <a:txBody>
                    <a:bodyPr/>
                    <a:lstStyle/>
                    <a:p>
                      <a:r>
                        <a:rPr lang="en-GB" sz="1400" b="1" dirty="0"/>
                        <a:t>Explain</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a:t>Make clear to someone by describing it in more detail or revealing relevant facts.</a:t>
                      </a:r>
                    </a:p>
                  </a:txBody>
                  <a:tcPr/>
                </a:tc>
                <a:extLst>
                  <a:ext uri="{0D108BD9-81ED-4DB2-BD59-A6C34878D82A}">
                    <a16:rowId xmlns:a16="http://schemas.microsoft.com/office/drawing/2014/main" val="3935688865"/>
                  </a:ext>
                </a:extLst>
              </a:tr>
              <a:tr h="943999">
                <a:tc>
                  <a:txBody>
                    <a:bodyPr/>
                    <a:lstStyle/>
                    <a:p>
                      <a:r>
                        <a:rPr lang="en-GB" sz="1400" b="1" dirty="0"/>
                        <a:t>Assess</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a:t>Give careful consideration to all the factors or events that apply and then identify which are most important, giving reasons. You must also give the advantages and disadvantages and say which one is best</a:t>
                      </a:r>
                    </a:p>
                  </a:txBody>
                  <a:tcPr/>
                </a:tc>
                <a:extLst>
                  <a:ext uri="{0D108BD9-81ED-4DB2-BD59-A6C34878D82A}">
                    <a16:rowId xmlns:a16="http://schemas.microsoft.com/office/drawing/2014/main" val="3770463761"/>
                  </a:ext>
                </a:extLst>
              </a:tr>
              <a:tr h="943999">
                <a:tc>
                  <a:txBody>
                    <a:bodyPr/>
                    <a:lstStyle/>
                    <a:p>
                      <a:r>
                        <a:rPr lang="en-GB" sz="1400" b="1" dirty="0"/>
                        <a:t>Evaluate </a:t>
                      </a:r>
                    </a:p>
                  </a:txBody>
                  <a:tcPr/>
                </a:tc>
                <a:tc>
                  <a:txBody>
                    <a:bodyPr/>
                    <a:lstStyle/>
                    <a:p>
                      <a:r>
                        <a:rPr lang="en-GB" sz="1200" dirty="0"/>
                        <a:t>Give careful consideration to the advantages and</a:t>
                      </a:r>
                      <a:r>
                        <a:rPr lang="en-GB" sz="1200" baseline="0" dirty="0"/>
                        <a:t> </a:t>
                      </a:r>
                      <a:r>
                        <a:rPr lang="en-GB" sz="1200" dirty="0"/>
                        <a:t>disadvantages and then explain why they are</a:t>
                      </a:r>
                      <a:r>
                        <a:rPr lang="en-GB" sz="1200" baseline="0" dirty="0"/>
                        <a:t> </a:t>
                      </a:r>
                      <a:r>
                        <a:rPr lang="en-GB" sz="1200" dirty="0"/>
                        <a:t>advantages and disadvantages. Decide which factor</a:t>
                      </a:r>
                      <a:r>
                        <a:rPr lang="en-GB" sz="1200" baseline="0" dirty="0"/>
                        <a:t> </a:t>
                      </a:r>
                      <a:r>
                        <a:rPr lang="en-GB" sz="1200" dirty="0"/>
                        <a:t>is the most important and explain your reasons</a:t>
                      </a:r>
                      <a:r>
                        <a:rPr lang="en-GB" sz="1200" baseline="0" dirty="0"/>
                        <a:t>. </a:t>
                      </a:r>
                      <a:endParaRPr lang="en-GB" sz="1200" dirty="0"/>
                    </a:p>
                  </a:txBody>
                  <a:tcPr/>
                </a:tc>
                <a:extLst>
                  <a:ext uri="{0D108BD9-81ED-4DB2-BD59-A6C34878D82A}">
                    <a16:rowId xmlns:a16="http://schemas.microsoft.com/office/drawing/2014/main" val="3392733999"/>
                  </a:ext>
                </a:extLst>
              </a:tr>
              <a:tr h="596210">
                <a:tc>
                  <a:txBody>
                    <a:bodyPr/>
                    <a:lstStyle/>
                    <a:p>
                      <a:r>
                        <a:rPr lang="en-GB" sz="1400" b="1" dirty="0"/>
                        <a:t>Analyse</a:t>
                      </a:r>
                    </a:p>
                  </a:txBody>
                  <a:tcPr/>
                </a:tc>
                <a:tc>
                  <a:txBody>
                    <a:bodyPr/>
                    <a:lstStyle/>
                    <a:p>
                      <a:r>
                        <a:rPr lang="en-GB" sz="1200" dirty="0"/>
                        <a:t>Identify the key factors and how they are linked and the explain the importance and relevance of each one.</a:t>
                      </a:r>
                      <a:r>
                        <a:rPr lang="en-GB" sz="1200" baseline="0" dirty="0"/>
                        <a:t> </a:t>
                      </a:r>
                      <a:endParaRPr lang="en-GB" sz="1200" dirty="0"/>
                    </a:p>
                  </a:txBody>
                  <a:tcPr/>
                </a:tc>
                <a:extLst>
                  <a:ext uri="{0D108BD9-81ED-4DB2-BD59-A6C34878D82A}">
                    <a16:rowId xmlns:a16="http://schemas.microsoft.com/office/drawing/2014/main" val="282031913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76237672"/>
              </p:ext>
            </p:extLst>
          </p:nvPr>
        </p:nvGraphicFramePr>
        <p:xfrm>
          <a:off x="8729785" y="7117079"/>
          <a:ext cx="4066674" cy="2484120"/>
        </p:xfrm>
        <a:graphic>
          <a:graphicData uri="http://schemas.openxmlformats.org/drawingml/2006/table">
            <a:tbl>
              <a:tblPr firstRow="1" bandRow="1">
                <a:tableStyleId>{69C7853C-536D-4A76-A0AE-DD22124D55A5}</a:tableStyleId>
              </a:tblPr>
              <a:tblGrid>
                <a:gridCol w="4066674">
                  <a:extLst>
                    <a:ext uri="{9D8B030D-6E8A-4147-A177-3AD203B41FA5}">
                      <a16:colId xmlns:a16="http://schemas.microsoft.com/office/drawing/2014/main" val="4030426156"/>
                    </a:ext>
                  </a:extLst>
                </a:gridCol>
              </a:tblGrid>
              <a:tr h="340246">
                <a:tc>
                  <a:txBody>
                    <a:bodyPr/>
                    <a:lstStyle/>
                    <a:p>
                      <a:pPr algn="ctr"/>
                      <a:r>
                        <a:rPr lang="en-GB" sz="1800" dirty="0"/>
                        <a:t>Case</a:t>
                      </a:r>
                      <a:r>
                        <a:rPr lang="en-GB" sz="1800" baseline="0" dirty="0"/>
                        <a:t> Studies</a:t>
                      </a:r>
                      <a:endParaRPr lang="en-GB" sz="1800" dirty="0"/>
                    </a:p>
                  </a:txBody>
                  <a:tcPr>
                    <a:solidFill>
                      <a:srgbClr val="7030A0"/>
                    </a:solidFill>
                  </a:tcPr>
                </a:tc>
                <a:extLst>
                  <a:ext uri="{0D108BD9-81ED-4DB2-BD59-A6C34878D82A}">
                    <a16:rowId xmlns:a16="http://schemas.microsoft.com/office/drawing/2014/main" val="594964062"/>
                  </a:ext>
                </a:extLst>
              </a:tr>
              <a:tr h="552900">
                <a:tc>
                  <a:txBody>
                    <a:bodyPr/>
                    <a:lstStyle/>
                    <a:p>
                      <a:r>
                        <a:rPr lang="en-GB" sz="1100" b="1" dirty="0"/>
                        <a:t>Case</a:t>
                      </a:r>
                      <a:r>
                        <a:rPr lang="en-GB" sz="1100" b="1" baseline="0" dirty="0"/>
                        <a:t> study 1: </a:t>
                      </a:r>
                      <a:r>
                        <a:rPr lang="en-GB" sz="1100" b="0" baseline="0" dirty="0"/>
                        <a:t>Robert has been diagnosed with cancer. He needs to have radiotherapy treatment which is in a specialist hospital which is 35miles away. The treatment made him feel to ill to drive.</a:t>
                      </a:r>
                      <a:endParaRPr lang="en-GB" sz="1100" b="1" dirty="0"/>
                    </a:p>
                  </a:txBody>
                  <a:tcPr>
                    <a:solidFill>
                      <a:srgbClr val="9954CC"/>
                    </a:solidFill>
                  </a:tcPr>
                </a:tc>
                <a:extLst>
                  <a:ext uri="{0D108BD9-81ED-4DB2-BD59-A6C34878D82A}">
                    <a16:rowId xmlns:a16="http://schemas.microsoft.com/office/drawing/2014/main" val="2757839719"/>
                  </a:ext>
                </a:extLst>
              </a:tr>
              <a:tr h="708846">
                <a:tc>
                  <a:txBody>
                    <a:bodyPr/>
                    <a:lstStyle/>
                    <a:p>
                      <a:r>
                        <a:rPr lang="en-GB" sz="1100" b="1" dirty="0"/>
                        <a:t>Case</a:t>
                      </a:r>
                      <a:r>
                        <a:rPr lang="en-GB" sz="1100" b="1" baseline="0" dirty="0"/>
                        <a:t> Study 2: </a:t>
                      </a:r>
                      <a:r>
                        <a:rPr lang="en-GB" sz="1100" b="0" baseline="0" dirty="0"/>
                        <a:t>Daisy is 76years old and has suffered a stroke. Her mobility is good but she gets confused. She is trying to decide whether to stay at home with support or move to a residential home.</a:t>
                      </a:r>
                      <a:endParaRPr lang="en-GB" sz="1100" b="1" dirty="0"/>
                    </a:p>
                  </a:txBody>
                  <a:tcPr>
                    <a:solidFill>
                      <a:srgbClr val="AA72D4"/>
                    </a:solidFill>
                  </a:tcPr>
                </a:tc>
                <a:extLst>
                  <a:ext uri="{0D108BD9-81ED-4DB2-BD59-A6C34878D82A}">
                    <a16:rowId xmlns:a16="http://schemas.microsoft.com/office/drawing/2014/main" val="2505487270"/>
                  </a:ext>
                </a:extLst>
              </a:tr>
              <a:tr h="708846">
                <a:tc>
                  <a:txBody>
                    <a:bodyPr/>
                    <a:lstStyle/>
                    <a:p>
                      <a:r>
                        <a:rPr lang="en-GB" sz="1100" b="1" dirty="0"/>
                        <a:t>Case</a:t>
                      </a:r>
                      <a:r>
                        <a:rPr lang="en-GB" sz="1100" b="1" baseline="0" dirty="0"/>
                        <a:t> Study 3: </a:t>
                      </a:r>
                      <a:r>
                        <a:rPr lang="en-GB" sz="1100" b="0" baseline="0" dirty="0"/>
                        <a:t>Angelika is 29years old and has just moved to the UK she speaks little English. She has just found out she is pregnant. Angelika is worried because she has  no one to go with and the hospital is 25miles away – she cannot drive.</a:t>
                      </a:r>
                      <a:endParaRPr lang="en-GB" sz="1100" b="1" dirty="0"/>
                    </a:p>
                  </a:txBody>
                  <a:tcPr>
                    <a:solidFill>
                      <a:srgbClr val="9954CC"/>
                    </a:solidFill>
                  </a:tcPr>
                </a:tc>
                <a:extLst>
                  <a:ext uri="{0D108BD9-81ED-4DB2-BD59-A6C34878D82A}">
                    <a16:rowId xmlns:a16="http://schemas.microsoft.com/office/drawing/2014/main" val="393568886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52972878"/>
              </p:ext>
            </p:extLst>
          </p:nvPr>
        </p:nvGraphicFramePr>
        <p:xfrm>
          <a:off x="8717753" y="1573534"/>
          <a:ext cx="4090738" cy="5543544"/>
        </p:xfrm>
        <a:graphic>
          <a:graphicData uri="http://schemas.openxmlformats.org/drawingml/2006/table">
            <a:tbl>
              <a:tblPr firstRow="1" bandRow="1">
                <a:tableStyleId>{775DCB02-9BB8-47FD-8907-85C794F793BA}</a:tableStyleId>
              </a:tblPr>
              <a:tblGrid>
                <a:gridCol w="1384190">
                  <a:extLst>
                    <a:ext uri="{9D8B030D-6E8A-4147-A177-3AD203B41FA5}">
                      <a16:colId xmlns:a16="http://schemas.microsoft.com/office/drawing/2014/main" val="4030426156"/>
                    </a:ext>
                  </a:extLst>
                </a:gridCol>
                <a:gridCol w="2706548">
                  <a:extLst>
                    <a:ext uri="{9D8B030D-6E8A-4147-A177-3AD203B41FA5}">
                      <a16:colId xmlns:a16="http://schemas.microsoft.com/office/drawing/2014/main" val="905449083"/>
                    </a:ext>
                  </a:extLst>
                </a:gridCol>
              </a:tblGrid>
              <a:tr h="430974">
                <a:tc gridSpan="2">
                  <a:txBody>
                    <a:bodyPr/>
                    <a:lstStyle/>
                    <a:p>
                      <a:pPr algn="ctr"/>
                      <a:r>
                        <a:rPr lang="en-GB" sz="1800" dirty="0"/>
                        <a:t>Key Words</a:t>
                      </a:r>
                    </a:p>
                  </a:txBody>
                  <a:tcPr>
                    <a:solidFill>
                      <a:srgbClr val="FF0000"/>
                    </a:solidFill>
                  </a:tcPr>
                </a:tc>
                <a:tc hMerge="1">
                  <a:txBody>
                    <a:bodyPr/>
                    <a:lstStyle/>
                    <a:p>
                      <a:endParaRPr lang="en-GB" dirty="0"/>
                    </a:p>
                  </a:txBody>
                  <a:tcPr/>
                </a:tc>
                <a:extLst>
                  <a:ext uri="{0D108BD9-81ED-4DB2-BD59-A6C34878D82A}">
                    <a16:rowId xmlns:a16="http://schemas.microsoft.com/office/drawing/2014/main" val="594964062"/>
                  </a:ext>
                </a:extLst>
              </a:tr>
              <a:tr h="554200">
                <a:tc>
                  <a:txBody>
                    <a:bodyPr/>
                    <a:lstStyle/>
                    <a:p>
                      <a:r>
                        <a:rPr lang="en-GB" sz="1400" b="1" dirty="0"/>
                        <a:t>Primary care</a:t>
                      </a:r>
                    </a:p>
                  </a:txBody>
                  <a:tcPr>
                    <a:solidFill>
                      <a:srgbClr val="FF3737"/>
                    </a:solidFill>
                  </a:tcPr>
                </a:tc>
                <a:tc>
                  <a:txBody>
                    <a:bodyPr/>
                    <a:lstStyle/>
                    <a:p>
                      <a:r>
                        <a:rPr lang="en-GB" sz="1000" dirty="0"/>
                        <a:t>Health care provided in the community for people making an initial approach for advice or treatment.</a:t>
                      </a:r>
                    </a:p>
                  </a:txBody>
                  <a:tcPr>
                    <a:solidFill>
                      <a:srgbClr val="FF3737"/>
                    </a:solidFill>
                  </a:tcPr>
                </a:tc>
                <a:extLst>
                  <a:ext uri="{0D108BD9-81ED-4DB2-BD59-A6C34878D82A}">
                    <a16:rowId xmlns:a16="http://schemas.microsoft.com/office/drawing/2014/main" val="2757839719"/>
                  </a:ext>
                </a:extLst>
              </a:tr>
              <a:tr h="481719">
                <a:tc>
                  <a:txBody>
                    <a:bodyPr/>
                    <a:lstStyle/>
                    <a:p>
                      <a:r>
                        <a:rPr lang="en-GB" sz="1400" b="1" dirty="0"/>
                        <a:t>Secondary care</a:t>
                      </a:r>
                    </a:p>
                  </a:txBody>
                  <a:tcPr>
                    <a:solidFill>
                      <a:srgbClr val="FF6969"/>
                    </a:solidFill>
                  </a:tcPr>
                </a:tc>
                <a:tc>
                  <a:txBody>
                    <a:bodyPr/>
                    <a:lstStyle/>
                    <a:p>
                      <a:r>
                        <a:rPr lang="en-GB" sz="1000" dirty="0"/>
                        <a:t>Medical care that is provided by a specialist or facility upon referral by a primary care</a:t>
                      </a:r>
                    </a:p>
                  </a:txBody>
                  <a:tcPr>
                    <a:solidFill>
                      <a:srgbClr val="FF6969"/>
                    </a:solidFill>
                  </a:tcPr>
                </a:tc>
                <a:extLst>
                  <a:ext uri="{0D108BD9-81ED-4DB2-BD59-A6C34878D82A}">
                    <a16:rowId xmlns:a16="http://schemas.microsoft.com/office/drawing/2014/main" val="2505487270"/>
                  </a:ext>
                </a:extLst>
              </a:tr>
              <a:tr h="433548">
                <a:tc>
                  <a:txBody>
                    <a:bodyPr/>
                    <a:lstStyle/>
                    <a:p>
                      <a:r>
                        <a:rPr lang="en-GB" sz="1400" b="1" dirty="0"/>
                        <a:t>Tertiary</a:t>
                      </a:r>
                      <a:r>
                        <a:rPr lang="en-GB" sz="1400" b="1" baseline="0" dirty="0"/>
                        <a:t> care</a:t>
                      </a:r>
                      <a:endParaRPr lang="en-GB" sz="1400" b="1" dirty="0"/>
                    </a:p>
                  </a:txBody>
                  <a:tcPr>
                    <a:solidFill>
                      <a:srgbClr val="FF3737"/>
                    </a:solidFill>
                  </a:tcPr>
                </a:tc>
                <a:tc>
                  <a:txBody>
                    <a:bodyPr/>
                    <a:lstStyle/>
                    <a:p>
                      <a:r>
                        <a:rPr lang="en-GB" sz="1000" dirty="0"/>
                        <a:t>Specialized consultative care, usually on referral .</a:t>
                      </a:r>
                    </a:p>
                  </a:txBody>
                  <a:tcPr>
                    <a:solidFill>
                      <a:srgbClr val="FF3737"/>
                    </a:solidFill>
                  </a:tcPr>
                </a:tc>
                <a:extLst>
                  <a:ext uri="{0D108BD9-81ED-4DB2-BD59-A6C34878D82A}">
                    <a16:rowId xmlns:a16="http://schemas.microsoft.com/office/drawing/2014/main" val="3935688865"/>
                  </a:ext>
                </a:extLst>
              </a:tr>
              <a:tr h="523411">
                <a:tc>
                  <a:txBody>
                    <a:bodyPr/>
                    <a:lstStyle/>
                    <a:p>
                      <a:r>
                        <a:rPr lang="en-GB" sz="1400" b="1" dirty="0"/>
                        <a:t>Allied health professionals</a:t>
                      </a:r>
                    </a:p>
                  </a:txBody>
                  <a:tcPr>
                    <a:solidFill>
                      <a:srgbClr val="FF6969"/>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000" dirty="0"/>
                        <a:t>Health care professions distinct from nursing, medicine, and pharmacy.</a:t>
                      </a:r>
                    </a:p>
                  </a:txBody>
                  <a:tcPr>
                    <a:solidFill>
                      <a:srgbClr val="FF6969"/>
                    </a:solidFill>
                  </a:tcPr>
                </a:tc>
                <a:extLst>
                  <a:ext uri="{0D108BD9-81ED-4DB2-BD59-A6C34878D82A}">
                    <a16:rowId xmlns:a16="http://schemas.microsoft.com/office/drawing/2014/main" val="1625619273"/>
                  </a:ext>
                </a:extLst>
              </a:tr>
              <a:tr h="433548">
                <a:tc>
                  <a:txBody>
                    <a:bodyPr/>
                    <a:lstStyle/>
                    <a:p>
                      <a:r>
                        <a:rPr lang="en-GB" sz="1400" b="1" dirty="0"/>
                        <a:t>Residential care</a:t>
                      </a:r>
                    </a:p>
                  </a:txBody>
                  <a:tcPr>
                    <a:solidFill>
                      <a:srgbClr val="FF3737"/>
                    </a:solidFill>
                  </a:tcPr>
                </a:tc>
                <a:tc>
                  <a:txBody>
                    <a:bodyPr/>
                    <a:lstStyle/>
                    <a:p>
                      <a:r>
                        <a:rPr lang="en-GB" sz="1000" dirty="0"/>
                        <a:t>Long-term care given to adults or children who stay in a residential setting (not</a:t>
                      </a:r>
                      <a:r>
                        <a:rPr lang="en-GB" sz="1000" baseline="0" dirty="0"/>
                        <a:t> own </a:t>
                      </a:r>
                      <a:r>
                        <a:rPr lang="en-GB" sz="1000" dirty="0"/>
                        <a:t>home).</a:t>
                      </a:r>
                    </a:p>
                  </a:txBody>
                  <a:tcPr>
                    <a:solidFill>
                      <a:srgbClr val="FF3737"/>
                    </a:solidFill>
                  </a:tcPr>
                </a:tc>
                <a:extLst>
                  <a:ext uri="{0D108BD9-81ED-4DB2-BD59-A6C34878D82A}">
                    <a16:rowId xmlns:a16="http://schemas.microsoft.com/office/drawing/2014/main" val="3186060669"/>
                  </a:ext>
                </a:extLst>
              </a:tr>
              <a:tr h="433548">
                <a:tc>
                  <a:txBody>
                    <a:bodyPr/>
                    <a:lstStyle/>
                    <a:p>
                      <a:r>
                        <a:rPr lang="en-GB" sz="1400" b="1" dirty="0"/>
                        <a:t>Respite care</a:t>
                      </a:r>
                    </a:p>
                  </a:txBody>
                  <a:tcPr>
                    <a:solidFill>
                      <a:srgbClr val="FF6969"/>
                    </a:solidFill>
                  </a:tcPr>
                </a:tc>
                <a:tc>
                  <a:txBody>
                    <a:bodyPr/>
                    <a:lstStyle/>
                    <a:p>
                      <a:r>
                        <a:rPr lang="en-GB" sz="1000" dirty="0"/>
                        <a:t>Temporary care of a sick, elderly, or disabled person, providing relief for their usual carer.</a:t>
                      </a:r>
                    </a:p>
                  </a:txBody>
                  <a:tcPr>
                    <a:solidFill>
                      <a:srgbClr val="FF6969"/>
                    </a:solidFill>
                  </a:tcPr>
                </a:tc>
                <a:extLst>
                  <a:ext uri="{0D108BD9-81ED-4DB2-BD59-A6C34878D82A}">
                    <a16:rowId xmlns:a16="http://schemas.microsoft.com/office/drawing/2014/main" val="1415091542"/>
                  </a:ext>
                </a:extLst>
              </a:tr>
              <a:tr h="433548">
                <a:tc>
                  <a:txBody>
                    <a:bodyPr/>
                    <a:lstStyle/>
                    <a:p>
                      <a:r>
                        <a:rPr lang="en-GB" sz="1400" b="1" dirty="0"/>
                        <a:t>Domiciliary care</a:t>
                      </a:r>
                    </a:p>
                  </a:txBody>
                  <a:tcPr>
                    <a:solidFill>
                      <a:srgbClr val="FF3737"/>
                    </a:solidFill>
                  </a:tcPr>
                </a:tc>
                <a:tc>
                  <a:txBody>
                    <a:bodyPr/>
                    <a:lstStyle/>
                    <a:p>
                      <a:r>
                        <a:rPr lang="en-GB" sz="1000" dirty="0"/>
                        <a:t>Help with personal care and other practical household tasks.</a:t>
                      </a:r>
                    </a:p>
                  </a:txBody>
                  <a:tcPr>
                    <a:solidFill>
                      <a:srgbClr val="FF3737"/>
                    </a:solidFill>
                  </a:tcPr>
                </a:tc>
                <a:extLst>
                  <a:ext uri="{0D108BD9-81ED-4DB2-BD59-A6C34878D82A}">
                    <a16:rowId xmlns:a16="http://schemas.microsoft.com/office/drawing/2014/main" val="3343049889"/>
                  </a:ext>
                </a:extLst>
              </a:tr>
              <a:tr h="433548">
                <a:tc>
                  <a:txBody>
                    <a:bodyPr/>
                    <a:lstStyle/>
                    <a:p>
                      <a:r>
                        <a:rPr lang="en-GB" sz="1400" b="1" dirty="0"/>
                        <a:t>Optometry</a:t>
                      </a:r>
                    </a:p>
                  </a:txBody>
                  <a:tcPr>
                    <a:solidFill>
                      <a:srgbClr val="FF6969"/>
                    </a:solidFill>
                  </a:tcPr>
                </a:tc>
                <a:tc>
                  <a:txBody>
                    <a:bodyPr/>
                    <a:lstStyle/>
                    <a:p>
                      <a:r>
                        <a:rPr lang="en-GB" sz="1000" dirty="0"/>
                        <a:t>Occupation of measuring eyesight, prescribing corrective lenses, and detecting eye disease.</a:t>
                      </a:r>
                    </a:p>
                  </a:txBody>
                  <a:tcPr>
                    <a:solidFill>
                      <a:srgbClr val="FF6969"/>
                    </a:solidFill>
                  </a:tcPr>
                </a:tc>
                <a:extLst>
                  <a:ext uri="{0D108BD9-81ED-4DB2-BD59-A6C34878D82A}">
                    <a16:rowId xmlns:a16="http://schemas.microsoft.com/office/drawing/2014/main" val="811518009"/>
                  </a:ext>
                </a:extLst>
              </a:tr>
              <a:tr h="554200">
                <a:tc>
                  <a:txBody>
                    <a:bodyPr/>
                    <a:lstStyle/>
                    <a:p>
                      <a:r>
                        <a:rPr lang="en-GB" sz="1400" b="1" dirty="0"/>
                        <a:t>Physiotherapy</a:t>
                      </a:r>
                    </a:p>
                  </a:txBody>
                  <a:tcPr>
                    <a:solidFill>
                      <a:srgbClr val="FF3737"/>
                    </a:solidFill>
                  </a:tcPr>
                </a:tc>
                <a:tc>
                  <a:txBody>
                    <a:bodyPr/>
                    <a:lstStyle/>
                    <a:p>
                      <a:r>
                        <a:rPr lang="en-GB" sz="1000" b="0" i="0" kern="1200" dirty="0">
                          <a:solidFill>
                            <a:schemeClr val="dk1"/>
                          </a:solidFill>
                          <a:effectLst/>
                          <a:latin typeface="+mn-lt"/>
                          <a:ea typeface="+mn-ea"/>
                          <a:cs typeface="+mn-cs"/>
                        </a:rPr>
                        <a:t>Treatment of disease, injury, or deformity by physical methods such as massage, heat treatment, and exercise.</a:t>
                      </a:r>
                      <a:endParaRPr lang="en-GB" sz="1000" dirty="0"/>
                    </a:p>
                  </a:txBody>
                  <a:tcPr>
                    <a:solidFill>
                      <a:srgbClr val="FF3737"/>
                    </a:solidFill>
                  </a:tcPr>
                </a:tc>
                <a:extLst>
                  <a:ext uri="{0D108BD9-81ED-4DB2-BD59-A6C34878D82A}">
                    <a16:rowId xmlns:a16="http://schemas.microsoft.com/office/drawing/2014/main" val="65810033"/>
                  </a:ext>
                </a:extLst>
              </a:tr>
              <a:tr h="523411">
                <a:tc>
                  <a:txBody>
                    <a:bodyPr/>
                    <a:lstStyle/>
                    <a:p>
                      <a:r>
                        <a:rPr lang="en-GB" sz="1400" b="1" dirty="0"/>
                        <a:t>Occupational</a:t>
                      </a:r>
                      <a:r>
                        <a:rPr lang="en-GB" sz="1400" b="1" baseline="0" dirty="0"/>
                        <a:t> therapy</a:t>
                      </a:r>
                      <a:endParaRPr lang="en-GB" sz="1400" b="1" dirty="0"/>
                    </a:p>
                  </a:txBody>
                  <a:tcPr>
                    <a:solidFill>
                      <a:srgbClr val="FF6969"/>
                    </a:solidFill>
                  </a:tcPr>
                </a:tc>
                <a:tc>
                  <a:txBody>
                    <a:bodyPr/>
                    <a:lstStyle/>
                    <a:p>
                      <a:r>
                        <a:rPr lang="en-GB" sz="1000" dirty="0"/>
                        <a:t>The use of particular activities as an aid to recuperation from physical or mental illness.</a:t>
                      </a:r>
                    </a:p>
                  </a:txBody>
                  <a:tcPr>
                    <a:solidFill>
                      <a:srgbClr val="FF6969"/>
                    </a:solidFill>
                  </a:tcPr>
                </a:tc>
                <a:extLst>
                  <a:ext uri="{0D108BD9-81ED-4DB2-BD59-A6C34878D82A}">
                    <a16:rowId xmlns:a16="http://schemas.microsoft.com/office/drawing/2014/main" val="1738757323"/>
                  </a:ext>
                </a:extLst>
              </a:tr>
              <a:tr h="307889">
                <a:tc>
                  <a:txBody>
                    <a:bodyPr/>
                    <a:lstStyle/>
                    <a:p>
                      <a:r>
                        <a:rPr lang="en-GB" sz="1400" b="1" dirty="0"/>
                        <a:t>Dieticians</a:t>
                      </a:r>
                    </a:p>
                  </a:txBody>
                  <a:tcPr>
                    <a:solidFill>
                      <a:srgbClr val="FF3737"/>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000" dirty="0"/>
                        <a:t>An expert on diet and nutrition.</a:t>
                      </a:r>
                    </a:p>
                  </a:txBody>
                  <a:tcPr>
                    <a:solidFill>
                      <a:srgbClr val="FF3737"/>
                    </a:solidFill>
                  </a:tcPr>
                </a:tc>
                <a:extLst>
                  <a:ext uri="{0D108BD9-81ED-4DB2-BD59-A6C34878D82A}">
                    <a16:rowId xmlns:a16="http://schemas.microsoft.com/office/drawing/2014/main" val="417764154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40931247"/>
              </p:ext>
            </p:extLst>
          </p:nvPr>
        </p:nvGraphicFramePr>
        <p:xfrm>
          <a:off x="4644189" y="6821127"/>
          <a:ext cx="4097628" cy="2780073"/>
        </p:xfrm>
        <a:graphic>
          <a:graphicData uri="http://schemas.openxmlformats.org/drawingml/2006/table">
            <a:tbl>
              <a:tblPr firstRow="1" bandRow="1">
                <a:tableStyleId>{69C7853C-536D-4A76-A0AE-DD22124D55A5}</a:tableStyleId>
              </a:tblPr>
              <a:tblGrid>
                <a:gridCol w="1331238">
                  <a:extLst>
                    <a:ext uri="{9D8B030D-6E8A-4147-A177-3AD203B41FA5}">
                      <a16:colId xmlns:a16="http://schemas.microsoft.com/office/drawing/2014/main" val="4030426156"/>
                    </a:ext>
                  </a:extLst>
                </a:gridCol>
                <a:gridCol w="1594100">
                  <a:extLst>
                    <a:ext uri="{9D8B030D-6E8A-4147-A177-3AD203B41FA5}">
                      <a16:colId xmlns:a16="http://schemas.microsoft.com/office/drawing/2014/main" val="495106803"/>
                    </a:ext>
                  </a:extLst>
                </a:gridCol>
                <a:gridCol w="1172290">
                  <a:extLst>
                    <a:ext uri="{9D8B030D-6E8A-4147-A177-3AD203B41FA5}">
                      <a16:colId xmlns:a16="http://schemas.microsoft.com/office/drawing/2014/main" val="3806887841"/>
                    </a:ext>
                  </a:extLst>
                </a:gridCol>
              </a:tblGrid>
              <a:tr h="384979">
                <a:tc gridSpan="3">
                  <a:txBody>
                    <a:bodyPr/>
                    <a:lstStyle/>
                    <a:p>
                      <a:pPr algn="ctr"/>
                      <a:r>
                        <a:rPr lang="en-GB" sz="1800" dirty="0"/>
                        <a:t>Barriers</a:t>
                      </a:r>
                    </a:p>
                  </a:txBody>
                  <a:tcPr>
                    <a:solidFill>
                      <a:srgbClr val="FF0066"/>
                    </a:solidFill>
                  </a:tcPr>
                </a:tc>
                <a:tc hMerge="1">
                  <a:txBody>
                    <a:bodyPr/>
                    <a:lstStyle/>
                    <a:p>
                      <a:pPr algn="ctr"/>
                      <a:endParaRPr lang="en-GB" sz="1800" dirty="0"/>
                    </a:p>
                  </a:txBody>
                  <a:tcPr>
                    <a:solidFill>
                      <a:srgbClr val="FF0066"/>
                    </a:solidFill>
                  </a:tcPr>
                </a:tc>
                <a:tc hMerge="1">
                  <a:txBody>
                    <a:bodyPr/>
                    <a:lstStyle/>
                    <a:p>
                      <a:pPr algn="ctr"/>
                      <a:endParaRPr lang="en-GB" sz="1800" dirty="0"/>
                    </a:p>
                  </a:txBody>
                  <a:tcPr>
                    <a:solidFill>
                      <a:srgbClr val="FF0066"/>
                    </a:solidFill>
                  </a:tcPr>
                </a:tc>
                <a:extLst>
                  <a:ext uri="{0D108BD9-81ED-4DB2-BD59-A6C34878D82A}">
                    <a16:rowId xmlns:a16="http://schemas.microsoft.com/office/drawing/2014/main" val="594964062"/>
                  </a:ext>
                </a:extLst>
              </a:tr>
              <a:tr h="930366">
                <a:tc>
                  <a:txBody>
                    <a:bodyPr/>
                    <a:lstStyle/>
                    <a:p>
                      <a:r>
                        <a:rPr lang="en-GB" sz="1000" b="1" dirty="0"/>
                        <a:t>Physical</a:t>
                      </a:r>
                      <a:r>
                        <a:rPr lang="en-GB" sz="1000" b="1" baseline="0" dirty="0"/>
                        <a:t> barriers</a:t>
                      </a:r>
                    </a:p>
                    <a:p>
                      <a:r>
                        <a:rPr lang="en-GB" sz="800" b="0" baseline="0" dirty="0"/>
                        <a:t>Objects that prevent the individual from getting to where they should go.</a:t>
                      </a:r>
                      <a:endParaRPr lang="en-GB" sz="800" b="0" dirty="0"/>
                    </a:p>
                  </a:txBody>
                  <a:tcPr>
                    <a:solidFill>
                      <a:srgbClr val="FF3399"/>
                    </a:solidFill>
                  </a:tcPr>
                </a:tc>
                <a:tc>
                  <a:txBody>
                    <a:bodyPr/>
                    <a:lstStyle/>
                    <a:p>
                      <a:r>
                        <a:rPr lang="en-GB" sz="1000" b="1" dirty="0"/>
                        <a:t>Cultural/Language barriers</a:t>
                      </a:r>
                    </a:p>
                    <a:p>
                      <a:r>
                        <a:rPr lang="en-GB" sz="800" b="0" dirty="0"/>
                        <a:t>Services</a:t>
                      </a:r>
                      <a:r>
                        <a:rPr lang="en-GB" sz="800" b="0" baseline="0" dirty="0"/>
                        <a:t> that affect someone's culture or that they cannot understand because they don’t speak that language.</a:t>
                      </a:r>
                      <a:endParaRPr lang="en-GB" sz="800" b="0" dirty="0"/>
                    </a:p>
                  </a:txBody>
                  <a:tcPr>
                    <a:solidFill>
                      <a:srgbClr val="FF3399"/>
                    </a:solidFill>
                  </a:tcPr>
                </a:tc>
                <a:tc>
                  <a:txBody>
                    <a:bodyPr/>
                    <a:lstStyle/>
                    <a:p>
                      <a:r>
                        <a:rPr lang="en-GB" sz="1000" b="1" dirty="0"/>
                        <a:t>Intellectual barriers</a:t>
                      </a:r>
                    </a:p>
                    <a:p>
                      <a:r>
                        <a:rPr lang="en-GB" sz="800" b="0" dirty="0"/>
                        <a:t>Cannot access services</a:t>
                      </a:r>
                      <a:r>
                        <a:rPr lang="en-GB" sz="800" b="0" baseline="0" dirty="0"/>
                        <a:t> because they did not know about them.</a:t>
                      </a:r>
                      <a:endParaRPr lang="en-GB" sz="800" b="0" dirty="0"/>
                    </a:p>
                  </a:txBody>
                  <a:tcPr>
                    <a:solidFill>
                      <a:srgbClr val="FF3399"/>
                    </a:solidFill>
                  </a:tcPr>
                </a:tc>
                <a:extLst>
                  <a:ext uri="{0D108BD9-81ED-4DB2-BD59-A6C34878D82A}">
                    <a16:rowId xmlns:a16="http://schemas.microsoft.com/office/drawing/2014/main" val="2757839719"/>
                  </a:ext>
                </a:extLst>
              </a:tr>
              <a:tr h="662689">
                <a:tc>
                  <a:txBody>
                    <a:bodyPr/>
                    <a:lstStyle/>
                    <a:p>
                      <a:r>
                        <a:rPr lang="en-GB" sz="1000" b="1" dirty="0"/>
                        <a:t>Sensory barriers</a:t>
                      </a:r>
                    </a:p>
                    <a:p>
                      <a:r>
                        <a:rPr lang="en-GB" sz="800" b="0" dirty="0"/>
                        <a:t>Individuals</a:t>
                      </a:r>
                      <a:r>
                        <a:rPr lang="en-GB" sz="800" b="0" baseline="0" dirty="0"/>
                        <a:t> unable to access services because they are death, blind etc.</a:t>
                      </a:r>
                      <a:endParaRPr lang="en-GB" sz="800" b="0" dirty="0"/>
                    </a:p>
                  </a:txBody>
                  <a:tcPr>
                    <a:solidFill>
                      <a:srgbClr val="FF99CC"/>
                    </a:solidFill>
                  </a:tcPr>
                </a:tc>
                <a:tc>
                  <a:txBody>
                    <a:bodyPr/>
                    <a:lstStyle/>
                    <a:p>
                      <a:r>
                        <a:rPr lang="en-GB" sz="1000" b="1" dirty="0"/>
                        <a:t>Psychological barriers</a:t>
                      </a:r>
                    </a:p>
                    <a:p>
                      <a:pPr marL="0" marR="0" lvl="0" indent="0" algn="l" defTabSz="1280160" rtl="0" eaLnBrk="1" fontAlgn="auto" latinLnBrk="0" hangingPunct="1">
                        <a:lnSpc>
                          <a:spcPct val="100000"/>
                        </a:lnSpc>
                        <a:spcBef>
                          <a:spcPts val="0"/>
                        </a:spcBef>
                        <a:spcAft>
                          <a:spcPts val="0"/>
                        </a:spcAft>
                        <a:buClrTx/>
                        <a:buSzTx/>
                        <a:buFontTx/>
                        <a:buNone/>
                        <a:tabLst/>
                        <a:defRPr/>
                      </a:pPr>
                      <a:r>
                        <a:rPr lang="en-GB" sz="800" b="0" dirty="0"/>
                        <a:t>Affecting</a:t>
                      </a:r>
                      <a:r>
                        <a:rPr lang="en-GB" sz="800" b="0" baseline="0" dirty="0"/>
                        <a:t> the way an individual thinks about a service. </a:t>
                      </a:r>
                      <a:endParaRPr lang="en-GB" sz="800" b="0" dirty="0"/>
                    </a:p>
                  </a:txBody>
                  <a:tcPr>
                    <a:solidFill>
                      <a:srgbClr val="FF99CC"/>
                    </a:solidFill>
                  </a:tcPr>
                </a:tc>
                <a:tc>
                  <a:txBody>
                    <a:bodyPr/>
                    <a:lstStyle/>
                    <a:p>
                      <a:r>
                        <a:rPr lang="en-GB" sz="1000" b="1" dirty="0"/>
                        <a:t>Resource barriers</a:t>
                      </a:r>
                    </a:p>
                    <a:p>
                      <a:r>
                        <a:rPr lang="en-GB" sz="800" b="0" dirty="0"/>
                        <a:t>Services</a:t>
                      </a:r>
                      <a:r>
                        <a:rPr lang="en-GB" sz="800" b="0" baseline="0" dirty="0"/>
                        <a:t> n</a:t>
                      </a:r>
                      <a:r>
                        <a:rPr lang="en-GB" sz="800" b="0" dirty="0"/>
                        <a:t>ot available</a:t>
                      </a:r>
                      <a:r>
                        <a:rPr lang="en-GB" sz="800" b="0" baseline="0" dirty="0"/>
                        <a:t> due to lack of staff or money. </a:t>
                      </a:r>
                      <a:endParaRPr lang="en-GB" sz="800" b="0" dirty="0"/>
                    </a:p>
                  </a:txBody>
                  <a:tcPr>
                    <a:solidFill>
                      <a:srgbClr val="FF99CC"/>
                    </a:solidFill>
                  </a:tcPr>
                </a:tc>
                <a:extLst>
                  <a:ext uri="{0D108BD9-81ED-4DB2-BD59-A6C34878D82A}">
                    <a16:rowId xmlns:a16="http://schemas.microsoft.com/office/drawing/2014/main" val="2505487270"/>
                  </a:ext>
                </a:extLst>
              </a:tr>
              <a:tr h="802039">
                <a:tc>
                  <a:txBody>
                    <a:bodyPr/>
                    <a:lstStyle/>
                    <a:p>
                      <a:r>
                        <a:rPr lang="en-GB" sz="1000" b="1" dirty="0"/>
                        <a:t>Social barriers</a:t>
                      </a:r>
                    </a:p>
                    <a:p>
                      <a:r>
                        <a:rPr lang="en-GB" sz="800" b="0" dirty="0"/>
                        <a:t>Cannot</a:t>
                      </a:r>
                      <a:r>
                        <a:rPr lang="en-GB" sz="800" b="0" baseline="0" dirty="0"/>
                        <a:t> access services because they struggle in social situations. </a:t>
                      </a:r>
                      <a:endParaRPr lang="en-GB" sz="800" b="0" dirty="0"/>
                    </a:p>
                    <a:p>
                      <a:endParaRPr lang="en-GB" sz="1000" b="1" dirty="0"/>
                    </a:p>
                  </a:txBody>
                  <a:tcPr>
                    <a:solidFill>
                      <a:srgbClr val="FF3399"/>
                    </a:solidFill>
                  </a:tcPr>
                </a:tc>
                <a:tc>
                  <a:txBody>
                    <a:bodyPr/>
                    <a:lstStyle/>
                    <a:p>
                      <a:r>
                        <a:rPr lang="en-GB" sz="1000" b="1" dirty="0"/>
                        <a:t>Geographical barriers</a:t>
                      </a:r>
                    </a:p>
                    <a:p>
                      <a:r>
                        <a:rPr lang="en-GB" sz="800" b="0" dirty="0"/>
                        <a:t>The distance individuals have to travel to access services.</a:t>
                      </a:r>
                    </a:p>
                    <a:p>
                      <a:endParaRPr lang="en-GB" sz="1000" b="1" dirty="0"/>
                    </a:p>
                  </a:txBody>
                  <a:tcPr>
                    <a:solidFill>
                      <a:srgbClr val="FF3399"/>
                    </a:solidFill>
                  </a:tcPr>
                </a:tc>
                <a:tc>
                  <a:txBody>
                    <a:bodyPr/>
                    <a:lstStyle/>
                    <a:p>
                      <a:r>
                        <a:rPr lang="en-GB" sz="1000" b="1" dirty="0"/>
                        <a:t>Financial barriers</a:t>
                      </a:r>
                    </a:p>
                    <a:p>
                      <a:r>
                        <a:rPr lang="en-GB" sz="800" b="0" dirty="0"/>
                        <a:t>The</a:t>
                      </a:r>
                      <a:r>
                        <a:rPr lang="en-GB" sz="800" b="0" baseline="0" dirty="0"/>
                        <a:t> cost of accessing services.</a:t>
                      </a:r>
                    </a:p>
                    <a:p>
                      <a:endParaRPr lang="en-GB" sz="800" b="0" baseline="0" dirty="0"/>
                    </a:p>
                  </a:txBody>
                  <a:tcPr>
                    <a:solidFill>
                      <a:srgbClr val="FF3399"/>
                    </a:solidFill>
                  </a:tcPr>
                </a:tc>
                <a:extLst>
                  <a:ext uri="{0D108BD9-81ED-4DB2-BD59-A6C34878D82A}">
                    <a16:rowId xmlns:a16="http://schemas.microsoft.com/office/drawing/2014/main" val="3935688865"/>
                  </a:ext>
                </a:extLst>
              </a:tr>
            </a:tbl>
          </a:graphicData>
        </a:graphic>
      </p:graphicFrame>
    </p:spTree>
    <p:extLst>
      <p:ext uri="{BB962C8B-B14F-4D97-AF65-F5344CB8AC3E}">
        <p14:creationId xmlns:p14="http://schemas.microsoft.com/office/powerpoint/2010/main" val="2675474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2556</Words>
  <Application>Microsoft Office PowerPoint</Application>
  <PresentationFormat>A3 Paper (297x420 mm)</PresentationFormat>
  <Paragraphs>240</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Garamond</vt:lpstr>
      <vt:lpstr>Office Theme</vt:lpstr>
      <vt:lpstr>Pearson BTEC Level 3 National Extended Certificate in Health and Social Care</vt:lpstr>
      <vt:lpstr>Unit guide Students will study four units. Units 1,3 and 5 are outlined as mandatory by the exam board. The fourth unit will be chosen by the subject teacher. </vt:lpstr>
      <vt:lpstr>Assessment outline </vt:lpstr>
      <vt:lpstr>Unit 1: Human Lifespan Development  </vt:lpstr>
      <vt:lpstr>Unit 2: Working in Health and Social Care   </vt:lpstr>
      <vt:lpstr>Unit 5: Meeting Individual Care and Support needs. Internally assessed.  </vt:lpstr>
      <vt:lpstr>Unit 5: Meeting Individual Care and Support needs. Assessment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websites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Pearson BTEC Level 3 National Extended Certificate in Health and Social Care</dc:title>
  <dc:creator>megan casey</dc:creator>
  <cp:lastModifiedBy>megan casey</cp:lastModifiedBy>
  <cp:revision>2</cp:revision>
  <dcterms:created xsi:type="dcterms:W3CDTF">2020-06-16T16:31:02Z</dcterms:created>
  <dcterms:modified xsi:type="dcterms:W3CDTF">2020-06-16T16:36:24Z</dcterms:modified>
</cp:coreProperties>
</file>